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0" r:id="rId2"/>
    <p:sldId id="311" r:id="rId3"/>
    <p:sldId id="312" r:id="rId4"/>
    <p:sldId id="256" r:id="rId5"/>
    <p:sldId id="257" r:id="rId6"/>
    <p:sldId id="259" r:id="rId7"/>
    <p:sldId id="260" r:id="rId8"/>
    <p:sldId id="261" r:id="rId9"/>
    <p:sldId id="264" r:id="rId10"/>
    <p:sldId id="265" r:id="rId11"/>
    <p:sldId id="266" r:id="rId12"/>
    <p:sldId id="268" r:id="rId13"/>
    <p:sldId id="267" r:id="rId14"/>
    <p:sldId id="269" r:id="rId15"/>
    <p:sldId id="270" r:id="rId16"/>
    <p:sldId id="271" r:id="rId17"/>
    <p:sldId id="273" r:id="rId18"/>
    <p:sldId id="274" r:id="rId19"/>
    <p:sldId id="275" r:id="rId20"/>
    <p:sldId id="272" r:id="rId21"/>
    <p:sldId id="276" r:id="rId22"/>
    <p:sldId id="278" r:id="rId23"/>
    <p:sldId id="279" r:id="rId24"/>
    <p:sldId id="280" r:id="rId25"/>
    <p:sldId id="277" r:id="rId26"/>
    <p:sldId id="282" r:id="rId27"/>
    <p:sldId id="283" r:id="rId28"/>
    <p:sldId id="284" r:id="rId29"/>
    <p:sldId id="285" r:id="rId30"/>
    <p:sldId id="281" r:id="rId31"/>
    <p:sldId id="287" r:id="rId32"/>
    <p:sldId id="292" r:id="rId33"/>
    <p:sldId id="291" r:id="rId34"/>
    <p:sldId id="288" r:id="rId35"/>
    <p:sldId id="289" r:id="rId36"/>
    <p:sldId id="286" r:id="rId37"/>
    <p:sldId id="295" r:id="rId38"/>
    <p:sldId id="299" r:id="rId39"/>
    <p:sldId id="296" r:id="rId40"/>
    <p:sldId id="297" r:id="rId41"/>
    <p:sldId id="298" r:id="rId42"/>
    <p:sldId id="314" r:id="rId43"/>
    <p:sldId id="294" r:id="rId44"/>
    <p:sldId id="300" r:id="rId45"/>
    <p:sldId id="302" r:id="rId46"/>
    <p:sldId id="303" r:id="rId47"/>
    <p:sldId id="304" r:id="rId48"/>
    <p:sldId id="301" r:id="rId49"/>
    <p:sldId id="309" r:id="rId50"/>
    <p:sldId id="306" r:id="rId51"/>
    <p:sldId id="307" r:id="rId52"/>
    <p:sldId id="308" r:id="rId53"/>
    <p:sldId id="305" r:id="rId54"/>
    <p:sldId id="313" r:id="rId55"/>
    <p:sldId id="315" r:id="rId56"/>
  </p:sldIdLst>
  <p:sldSz cx="6858000" cy="9906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3120">
          <p15:clr>
            <a:srgbClr val="A4A3A4"/>
          </p15:clr>
        </p15:guide>
        <p15:guide id="2"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uzanne" initials="S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BBAF0"/>
    <a:srgbClr val="C7DADD"/>
    <a:srgbClr val="D5FDFF"/>
    <a:srgbClr val="BBDBDF"/>
    <a:srgbClr val="B0D7FF"/>
    <a:srgbClr val="85A2C2"/>
    <a:srgbClr val="FFFCE4"/>
    <a:srgbClr val="ECFEDC"/>
    <a:srgbClr val="F7F8F0"/>
    <a:srgbClr val="F397D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38" d="100"/>
          <a:sy n="38" d="100"/>
        </p:scale>
        <p:origin x="-1334" y="230"/>
      </p:cViewPr>
      <p:guideLst>
        <p:guide orient="horz" pos="3120"/>
        <p:guide pos="216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commentAuthors" Target="commentAuthors.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3077282"/>
            <a:ext cx="5829300" cy="2123369"/>
          </a:xfrm>
        </p:spPr>
        <p:txBody>
          <a:bodyPr/>
          <a:lstStyle/>
          <a:p>
            <a:r>
              <a:rPr lang="en-US" smtClean="0"/>
              <a:t>Click to edit Master title style</a:t>
            </a:r>
            <a:endParaRPr lang="en-US"/>
          </a:p>
        </p:txBody>
      </p:sp>
      <p:sp>
        <p:nvSpPr>
          <p:cNvPr id="3" name="Subtitle 2"/>
          <p:cNvSpPr>
            <a:spLocks noGrp="1"/>
          </p:cNvSpPr>
          <p:nvPr>
            <p:ph type="subTitle" idx="1"/>
          </p:nvPr>
        </p:nvSpPr>
        <p:spPr>
          <a:xfrm>
            <a:off x="1028700" y="5613400"/>
            <a:ext cx="4800600" cy="2531533"/>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30BA192-0218-FA46-A356-5AF323410604}" type="datetimeFigureOut">
              <a:rPr lang="en-US" smtClean="0"/>
              <a:t>12/21/2016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B362E5-4480-5C48-B6ED-08E13E61701F}" type="slidenum">
              <a:rPr lang="en-US" smtClean="0"/>
              <a:t>‹#›</a:t>
            </a:fld>
            <a:endParaRPr lang="en-US"/>
          </a:p>
        </p:txBody>
      </p:sp>
    </p:spTree>
    <p:extLst>
      <p:ext uri="{BB962C8B-B14F-4D97-AF65-F5344CB8AC3E}">
        <p14:creationId xmlns:p14="http://schemas.microsoft.com/office/powerpoint/2010/main" val="25136089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30BA192-0218-FA46-A356-5AF323410604}" type="datetimeFigureOut">
              <a:rPr lang="en-US" smtClean="0"/>
              <a:t>12/21/2016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B362E5-4480-5C48-B6ED-08E13E61701F}" type="slidenum">
              <a:rPr lang="en-US" smtClean="0"/>
              <a:t>‹#›</a:t>
            </a:fld>
            <a:endParaRPr lang="en-US"/>
          </a:p>
        </p:txBody>
      </p:sp>
    </p:spTree>
    <p:extLst>
      <p:ext uri="{BB962C8B-B14F-4D97-AF65-F5344CB8AC3E}">
        <p14:creationId xmlns:p14="http://schemas.microsoft.com/office/powerpoint/2010/main" val="24944541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72050" y="396700"/>
            <a:ext cx="1543050" cy="845220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42900" y="396700"/>
            <a:ext cx="4514850" cy="845220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30BA192-0218-FA46-A356-5AF323410604}" type="datetimeFigureOut">
              <a:rPr lang="en-US" smtClean="0"/>
              <a:t>12/21/2016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B362E5-4480-5C48-B6ED-08E13E61701F}" type="slidenum">
              <a:rPr lang="en-US" smtClean="0"/>
              <a:t>‹#›</a:t>
            </a:fld>
            <a:endParaRPr lang="en-US"/>
          </a:p>
        </p:txBody>
      </p:sp>
    </p:spTree>
    <p:extLst>
      <p:ext uri="{BB962C8B-B14F-4D97-AF65-F5344CB8AC3E}">
        <p14:creationId xmlns:p14="http://schemas.microsoft.com/office/powerpoint/2010/main" val="19942201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30BA192-0218-FA46-A356-5AF323410604}" type="datetimeFigureOut">
              <a:rPr lang="en-US" smtClean="0"/>
              <a:t>12/21/2016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B362E5-4480-5C48-B6ED-08E13E61701F}" type="slidenum">
              <a:rPr lang="en-US" smtClean="0"/>
              <a:t>‹#›</a:t>
            </a:fld>
            <a:endParaRPr lang="en-US"/>
          </a:p>
        </p:txBody>
      </p:sp>
    </p:spTree>
    <p:extLst>
      <p:ext uri="{BB962C8B-B14F-4D97-AF65-F5344CB8AC3E}">
        <p14:creationId xmlns:p14="http://schemas.microsoft.com/office/powerpoint/2010/main" val="27125336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6365523"/>
            <a:ext cx="5829300" cy="1967442"/>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541735" y="4198586"/>
            <a:ext cx="5829300" cy="21669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30BA192-0218-FA46-A356-5AF323410604}" type="datetimeFigureOut">
              <a:rPr lang="en-US" smtClean="0"/>
              <a:t>12/21/2016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B362E5-4480-5C48-B6ED-08E13E61701F}" type="slidenum">
              <a:rPr lang="en-US" smtClean="0"/>
              <a:t>‹#›</a:t>
            </a:fld>
            <a:endParaRPr lang="en-US"/>
          </a:p>
        </p:txBody>
      </p:sp>
    </p:spTree>
    <p:extLst>
      <p:ext uri="{BB962C8B-B14F-4D97-AF65-F5344CB8AC3E}">
        <p14:creationId xmlns:p14="http://schemas.microsoft.com/office/powerpoint/2010/main" val="17253263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42900" y="2311401"/>
            <a:ext cx="3028950" cy="653750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486150" y="2311401"/>
            <a:ext cx="3028950" cy="653750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30BA192-0218-FA46-A356-5AF323410604}" type="datetimeFigureOut">
              <a:rPr lang="en-US" smtClean="0"/>
              <a:t>12/21/2016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B362E5-4480-5C48-B6ED-08E13E61701F}" type="slidenum">
              <a:rPr lang="en-US" smtClean="0"/>
              <a:t>‹#›</a:t>
            </a:fld>
            <a:endParaRPr lang="en-US"/>
          </a:p>
        </p:txBody>
      </p:sp>
    </p:spTree>
    <p:extLst>
      <p:ext uri="{BB962C8B-B14F-4D97-AF65-F5344CB8AC3E}">
        <p14:creationId xmlns:p14="http://schemas.microsoft.com/office/powerpoint/2010/main" val="39077412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342900" y="2217385"/>
            <a:ext cx="3030141" cy="92410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42900" y="3141486"/>
            <a:ext cx="3030141" cy="570741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3483769" y="2217385"/>
            <a:ext cx="3031331" cy="92410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483769" y="3141486"/>
            <a:ext cx="3031331" cy="570741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30BA192-0218-FA46-A356-5AF323410604}" type="datetimeFigureOut">
              <a:rPr lang="en-US" smtClean="0"/>
              <a:t>12/21/2016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B362E5-4480-5C48-B6ED-08E13E61701F}" type="slidenum">
              <a:rPr lang="en-US" smtClean="0"/>
              <a:t>‹#›</a:t>
            </a:fld>
            <a:endParaRPr lang="en-US"/>
          </a:p>
        </p:txBody>
      </p:sp>
    </p:spTree>
    <p:extLst>
      <p:ext uri="{BB962C8B-B14F-4D97-AF65-F5344CB8AC3E}">
        <p14:creationId xmlns:p14="http://schemas.microsoft.com/office/powerpoint/2010/main" val="23748025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30BA192-0218-FA46-A356-5AF323410604}" type="datetimeFigureOut">
              <a:rPr lang="en-US" smtClean="0"/>
              <a:t>12/21/2016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B362E5-4480-5C48-B6ED-08E13E61701F}" type="slidenum">
              <a:rPr lang="en-US" smtClean="0"/>
              <a:t>‹#›</a:t>
            </a:fld>
            <a:endParaRPr lang="en-US"/>
          </a:p>
        </p:txBody>
      </p:sp>
    </p:spTree>
    <p:extLst>
      <p:ext uri="{BB962C8B-B14F-4D97-AF65-F5344CB8AC3E}">
        <p14:creationId xmlns:p14="http://schemas.microsoft.com/office/powerpoint/2010/main" val="17342487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0BA192-0218-FA46-A356-5AF323410604}" type="datetimeFigureOut">
              <a:rPr lang="en-US" smtClean="0"/>
              <a:t>12/21/2016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B362E5-4480-5C48-B6ED-08E13E61701F}" type="slidenum">
              <a:rPr lang="en-US" smtClean="0"/>
              <a:t>‹#›</a:t>
            </a:fld>
            <a:endParaRPr lang="en-US"/>
          </a:p>
        </p:txBody>
      </p:sp>
    </p:spTree>
    <p:extLst>
      <p:ext uri="{BB962C8B-B14F-4D97-AF65-F5344CB8AC3E}">
        <p14:creationId xmlns:p14="http://schemas.microsoft.com/office/powerpoint/2010/main" val="14443687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394405"/>
            <a:ext cx="2256235" cy="167851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2681287" y="394406"/>
            <a:ext cx="3833813" cy="845449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342900" y="2072923"/>
            <a:ext cx="2256235" cy="677598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30BA192-0218-FA46-A356-5AF323410604}" type="datetimeFigureOut">
              <a:rPr lang="en-US" smtClean="0"/>
              <a:t>12/21/2016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B362E5-4480-5C48-B6ED-08E13E61701F}" type="slidenum">
              <a:rPr lang="en-US" smtClean="0"/>
              <a:t>‹#›</a:t>
            </a:fld>
            <a:endParaRPr lang="en-US"/>
          </a:p>
        </p:txBody>
      </p:sp>
    </p:spTree>
    <p:extLst>
      <p:ext uri="{BB962C8B-B14F-4D97-AF65-F5344CB8AC3E}">
        <p14:creationId xmlns:p14="http://schemas.microsoft.com/office/powerpoint/2010/main" val="14374761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6934200"/>
            <a:ext cx="4114800" cy="818622"/>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344216" y="885119"/>
            <a:ext cx="4114800" cy="594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344216" y="7752822"/>
            <a:ext cx="4114800" cy="116257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30BA192-0218-FA46-A356-5AF323410604}" type="datetimeFigureOut">
              <a:rPr lang="en-US" smtClean="0"/>
              <a:t>12/21/2016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B362E5-4480-5C48-B6ED-08E13E61701F}" type="slidenum">
              <a:rPr lang="en-US" smtClean="0"/>
              <a:t>‹#›</a:t>
            </a:fld>
            <a:endParaRPr lang="en-US"/>
          </a:p>
        </p:txBody>
      </p:sp>
    </p:spTree>
    <p:extLst>
      <p:ext uri="{BB962C8B-B14F-4D97-AF65-F5344CB8AC3E}">
        <p14:creationId xmlns:p14="http://schemas.microsoft.com/office/powerpoint/2010/main" val="32254377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396699"/>
            <a:ext cx="6172200" cy="1651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342900" y="2311401"/>
            <a:ext cx="6172200" cy="653750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342900" y="9181395"/>
            <a:ext cx="1600200" cy="527403"/>
          </a:xfrm>
          <a:prstGeom prst="rect">
            <a:avLst/>
          </a:prstGeom>
        </p:spPr>
        <p:txBody>
          <a:bodyPr vert="horz" lIns="91440" tIns="45720" rIns="91440" bIns="45720" rtlCol="0" anchor="ctr"/>
          <a:lstStyle>
            <a:lvl1pPr algn="l">
              <a:defRPr sz="1200">
                <a:solidFill>
                  <a:schemeClr val="tx1">
                    <a:tint val="75000"/>
                  </a:schemeClr>
                </a:solidFill>
              </a:defRPr>
            </a:lvl1pPr>
          </a:lstStyle>
          <a:p>
            <a:fld id="{D30BA192-0218-FA46-A356-5AF323410604}" type="datetimeFigureOut">
              <a:rPr lang="en-US" smtClean="0"/>
              <a:t>12/21/2016</a:t>
            </a:fld>
            <a:endParaRPr lang="en-US"/>
          </a:p>
        </p:txBody>
      </p:sp>
      <p:sp>
        <p:nvSpPr>
          <p:cNvPr id="5" name="Footer Placeholder 4"/>
          <p:cNvSpPr>
            <a:spLocks noGrp="1"/>
          </p:cNvSpPr>
          <p:nvPr>
            <p:ph type="ftr" sz="quarter" idx="3"/>
          </p:nvPr>
        </p:nvSpPr>
        <p:spPr>
          <a:xfrm>
            <a:off x="2343150" y="9181395"/>
            <a:ext cx="2171700" cy="52740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914900" y="9181395"/>
            <a:ext cx="1600200" cy="527403"/>
          </a:xfrm>
          <a:prstGeom prst="rect">
            <a:avLst/>
          </a:prstGeom>
        </p:spPr>
        <p:txBody>
          <a:bodyPr vert="horz" lIns="91440" tIns="45720" rIns="91440" bIns="45720" rtlCol="0" anchor="ctr"/>
          <a:lstStyle>
            <a:lvl1pPr algn="r">
              <a:defRPr sz="1200">
                <a:solidFill>
                  <a:schemeClr val="tx1">
                    <a:tint val="75000"/>
                  </a:schemeClr>
                </a:solidFill>
              </a:defRPr>
            </a:lvl1pPr>
          </a:lstStyle>
          <a:p>
            <a:fld id="{B8B362E5-4480-5C48-B6ED-08E13E61701F}" type="slidenum">
              <a:rPr lang="en-US" smtClean="0"/>
              <a:t>‹#›</a:t>
            </a:fld>
            <a:endParaRPr lang="en-US"/>
          </a:p>
        </p:txBody>
      </p:sp>
    </p:spTree>
    <p:extLst>
      <p:ext uri="{BB962C8B-B14F-4D97-AF65-F5344CB8AC3E}">
        <p14:creationId xmlns:p14="http://schemas.microsoft.com/office/powerpoint/2010/main" val="24766826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1.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mailto:FISA@TINZ.ORG.NZ"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p:cNvGraphicFramePr>
            <a:graphicFrameLocks noChangeAspect="1"/>
          </p:cNvGraphicFramePr>
          <p:nvPr>
            <p:extLst>
              <p:ext uri="{D42A27DB-BD31-4B8C-83A1-F6EECF244321}">
                <p14:modId xmlns:p14="http://schemas.microsoft.com/office/powerpoint/2010/main" val="1292433429"/>
              </p:ext>
            </p:extLst>
          </p:nvPr>
        </p:nvGraphicFramePr>
        <p:xfrm>
          <a:off x="450850" y="1187450"/>
          <a:ext cx="5892800" cy="7326086"/>
        </p:xfrm>
        <a:graphic>
          <a:graphicData uri="http://schemas.openxmlformats.org/presentationml/2006/ole">
            <mc:AlternateContent xmlns:mc="http://schemas.openxmlformats.org/markup-compatibility/2006">
              <mc:Choice xmlns:v="urn:schemas-microsoft-com:vml" Requires="v">
                <p:oleObj spid="_x0000_s1037" name="Document" r:id="rId3" imgW="5892800" imgH="7531100" progId="Word.Document.12">
                  <p:embed/>
                </p:oleObj>
              </mc:Choice>
              <mc:Fallback>
                <p:oleObj name="Document" r:id="rId3" imgW="5892800" imgH="7531100" progId="Word.Document.12">
                  <p:embed/>
                  <p:pic>
                    <p:nvPicPr>
                      <p:cNvPr id="0" name=""/>
                      <p:cNvPicPr/>
                      <p:nvPr/>
                    </p:nvPicPr>
                    <p:blipFill>
                      <a:blip r:embed="rId4"/>
                      <a:stretch>
                        <a:fillRect/>
                      </a:stretch>
                    </p:blipFill>
                    <p:spPr>
                      <a:xfrm>
                        <a:off x="450850" y="1187450"/>
                        <a:ext cx="5892800" cy="7326086"/>
                      </a:xfrm>
                      <a:prstGeom prst="rect">
                        <a:avLst/>
                      </a:prstGeom>
                    </p:spPr>
                  </p:pic>
                </p:oleObj>
              </mc:Fallback>
            </mc:AlternateContent>
          </a:graphicData>
        </a:graphic>
      </p:graphicFrame>
    </p:spTree>
    <p:extLst>
      <p:ext uri="{BB962C8B-B14F-4D97-AF65-F5344CB8AC3E}">
        <p14:creationId xmlns:p14="http://schemas.microsoft.com/office/powerpoint/2010/main" val="36222170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697091"/>
            <a:ext cx="6242050" cy="422262"/>
          </a:xfrm>
        </p:spPr>
        <p:txBody>
          <a:bodyPr>
            <a:noAutofit/>
          </a:bodyPr>
          <a:lstStyle/>
          <a:p>
            <a:pPr algn="l"/>
            <a:r>
              <a:rPr lang="en-US" sz="2000" dirty="0" smtClean="0"/>
              <a:t>5. Tone at the top.</a:t>
            </a:r>
            <a:endParaRPr lang="en-US" sz="2000" dirty="0"/>
          </a:p>
        </p:txBody>
      </p:sp>
      <p:sp>
        <p:nvSpPr>
          <p:cNvPr id="3" name="Content Placeholder 2"/>
          <p:cNvSpPr>
            <a:spLocks noGrp="1"/>
          </p:cNvSpPr>
          <p:nvPr>
            <p:ph idx="1"/>
          </p:nvPr>
        </p:nvSpPr>
        <p:spPr>
          <a:xfrm>
            <a:off x="342900" y="1450860"/>
            <a:ext cx="6172200" cy="3277541"/>
          </a:xfrm>
        </p:spPr>
        <p:txBody>
          <a:bodyPr>
            <a:noAutofit/>
          </a:bodyPr>
          <a:lstStyle/>
          <a:p>
            <a:pPr marL="0" lvl="0" indent="0">
              <a:buNone/>
            </a:pPr>
            <a:r>
              <a:rPr lang="en-NZ" sz="1400" dirty="0"/>
              <a:t>To what extent do financial sector leaders demonstrate pro-integrity and anti-corruption values and set expectations accordingly?</a:t>
            </a:r>
          </a:p>
          <a:p>
            <a:pPr marL="0" indent="0">
              <a:buNone/>
            </a:pPr>
            <a:r>
              <a:rPr lang="en-NZ" sz="1400" dirty="0"/>
              <a:t>Guidance questions:  </a:t>
            </a:r>
            <a:endParaRPr lang="en-NZ" sz="1400" dirty="0" smtClean="0"/>
          </a:p>
          <a:p>
            <a:r>
              <a:rPr lang="en-NZ" sz="1200" dirty="0" smtClean="0"/>
              <a:t>Is </a:t>
            </a:r>
            <a:r>
              <a:rPr lang="en-NZ" sz="1200" dirty="0"/>
              <a:t>the tone at the top of financial institutions based on the attributes of good governance? </a:t>
            </a:r>
            <a:endParaRPr lang="en-NZ" sz="1200" dirty="0" smtClean="0"/>
          </a:p>
          <a:p>
            <a:r>
              <a:rPr lang="en-NZ" sz="1200" dirty="0" smtClean="0"/>
              <a:t>Are </a:t>
            </a:r>
            <a:r>
              <a:rPr lang="en-NZ" sz="1200" dirty="0"/>
              <a:t>the attributes of good governance apparent in the leadership style adopted by senior executives and board members of financial institutions?</a:t>
            </a:r>
          </a:p>
          <a:p>
            <a:pPr lvl="1"/>
            <a:r>
              <a:rPr lang="en-NZ" sz="1200" dirty="0"/>
              <a:t>These are: (1) participation; (2) rule of law; (3) transparency; (4) responsiveness; (5) consensus orientation; (6) equity; (7) effectiveness and efficiency; (8) accountability. See “What is Good Governance,” UNESCASP 2009; OECD, </a:t>
            </a:r>
            <a:r>
              <a:rPr lang="en-NZ" sz="1200" i="1" dirty="0"/>
              <a:t>Citizens as Partners – Information, Consultation and Public Participation in Policy-Making, </a:t>
            </a:r>
            <a:r>
              <a:rPr lang="en-NZ" sz="1200" dirty="0"/>
              <a:t>2001.</a:t>
            </a:r>
          </a:p>
          <a:p>
            <a:pPr marL="0" indent="0">
              <a:buNone/>
            </a:pPr>
            <a:endParaRPr lang="en-NZ" sz="1400" dirty="0"/>
          </a:p>
        </p:txBody>
      </p:sp>
      <p:graphicFrame>
        <p:nvGraphicFramePr>
          <p:cNvPr id="6" name="Table 5"/>
          <p:cNvGraphicFramePr>
            <a:graphicFrameLocks noGrp="1"/>
          </p:cNvGraphicFramePr>
          <p:nvPr>
            <p:extLst>
              <p:ext uri="{D42A27DB-BD31-4B8C-83A1-F6EECF244321}">
                <p14:modId xmlns:p14="http://schemas.microsoft.com/office/powerpoint/2010/main" val="1623234309"/>
              </p:ext>
            </p:extLst>
          </p:nvPr>
        </p:nvGraphicFramePr>
        <p:xfrm>
          <a:off x="342900" y="6662299"/>
          <a:ext cx="6172200" cy="2494359"/>
        </p:xfrm>
        <a:graphic>
          <a:graphicData uri="http://schemas.openxmlformats.org/drawingml/2006/table">
            <a:tbl>
              <a:tblPr firstRow="1" bandRow="1">
                <a:tableStyleId>{21E4AEA4-8DFA-4A89-87EB-49C32662AFE0}</a:tableStyleId>
              </a:tblPr>
              <a:tblGrid>
                <a:gridCol w="797243"/>
                <a:gridCol w="5374957"/>
              </a:tblGrid>
              <a:tr h="321321">
                <a:tc>
                  <a:txBody>
                    <a:bodyPr/>
                    <a:lstStyle/>
                    <a:p>
                      <a:pPr marL="0" marR="0">
                        <a:lnSpc>
                          <a:spcPct val="107000"/>
                        </a:lnSpc>
                        <a:spcBef>
                          <a:spcPts val="0"/>
                        </a:spcBef>
                        <a:spcAft>
                          <a:spcPts val="600"/>
                        </a:spcAft>
                      </a:pPr>
                      <a:r>
                        <a:rPr lang="en-NZ" sz="1200" dirty="0">
                          <a:effectLst/>
                        </a:rPr>
                        <a:t>Score</a:t>
                      </a:r>
                      <a:endParaRPr lang="en-NZ" sz="1200" dirty="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dirty="0" smtClean="0">
                          <a:effectLst/>
                        </a:rPr>
                        <a:t>Assessment</a:t>
                      </a:r>
                      <a:endParaRPr lang="en-NZ" sz="1200" dirty="0">
                        <a:effectLst/>
                        <a:latin typeface="Calibri"/>
                        <a:ea typeface="Calibri"/>
                        <a:cs typeface="Times New Roman"/>
                      </a:endParaRPr>
                    </a:p>
                  </a:txBody>
                  <a:tcPr marL="51435" marR="51435" marT="0" marB="0"/>
                </a:tc>
              </a:tr>
              <a:tr h="321321">
                <a:tc>
                  <a:txBody>
                    <a:bodyPr/>
                    <a:lstStyle/>
                    <a:p>
                      <a:pPr marL="0" marR="0">
                        <a:lnSpc>
                          <a:spcPct val="107000"/>
                        </a:lnSpc>
                        <a:spcBef>
                          <a:spcPts val="0"/>
                        </a:spcBef>
                        <a:spcAft>
                          <a:spcPts val="600"/>
                        </a:spcAft>
                      </a:pPr>
                      <a:r>
                        <a:rPr lang="en-NZ" sz="1200">
                          <a:effectLst/>
                        </a:rPr>
                        <a:t>1</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dirty="0">
                          <a:effectLst/>
                        </a:rPr>
                        <a:t>Very weak: </a:t>
                      </a:r>
                      <a:r>
                        <a:rPr lang="en-NZ" sz="1200" dirty="0" smtClean="0">
                          <a:effectLst/>
                        </a:rPr>
                        <a:t>No evidence that leaders</a:t>
                      </a:r>
                      <a:r>
                        <a:rPr lang="en-NZ" sz="1200" baseline="0" dirty="0" smtClean="0">
                          <a:effectLst/>
                        </a:rPr>
                        <a:t> prioritise integrity and anti-corruption values</a:t>
                      </a:r>
                      <a:endParaRPr lang="en-NZ" sz="1200" dirty="0">
                        <a:effectLst/>
                        <a:latin typeface="Calibri"/>
                        <a:ea typeface="Calibri"/>
                        <a:cs typeface="Times New Roman"/>
                      </a:endParaRPr>
                    </a:p>
                  </a:txBody>
                  <a:tcPr marL="51435" marR="51435" marT="0" marB="0"/>
                </a:tc>
              </a:tr>
              <a:tr h="321321">
                <a:tc>
                  <a:txBody>
                    <a:bodyPr/>
                    <a:lstStyle/>
                    <a:p>
                      <a:pPr marL="0" marR="0">
                        <a:lnSpc>
                          <a:spcPct val="107000"/>
                        </a:lnSpc>
                        <a:spcBef>
                          <a:spcPts val="0"/>
                        </a:spcBef>
                        <a:spcAft>
                          <a:spcPts val="600"/>
                        </a:spcAft>
                      </a:pPr>
                      <a:r>
                        <a:rPr lang="en-NZ" sz="1200">
                          <a:effectLst/>
                        </a:rPr>
                        <a:t>2</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dirty="0">
                          <a:effectLst/>
                        </a:rPr>
                        <a:t>Weak</a:t>
                      </a:r>
                      <a:r>
                        <a:rPr lang="en-NZ" sz="1200" dirty="0" smtClean="0">
                          <a:effectLst/>
                        </a:rPr>
                        <a:t>:</a:t>
                      </a:r>
                      <a:r>
                        <a:rPr lang="en-NZ" sz="1200" baseline="0" dirty="0" smtClean="0">
                          <a:effectLst/>
                        </a:rPr>
                        <a:t> Leaders actively endorse these values but they do not clearly feature in expectations; incentives for staff may cut across these values</a:t>
                      </a:r>
                      <a:endParaRPr lang="en-NZ" sz="1200" dirty="0">
                        <a:effectLst/>
                        <a:latin typeface="Calibri"/>
                        <a:ea typeface="Calibri"/>
                        <a:cs typeface="Times New Roman"/>
                      </a:endParaRPr>
                    </a:p>
                  </a:txBody>
                  <a:tcPr marL="51435" marR="51435" marT="0" marB="0"/>
                </a:tc>
              </a:tr>
              <a:tr h="321321">
                <a:tc>
                  <a:txBody>
                    <a:bodyPr/>
                    <a:lstStyle/>
                    <a:p>
                      <a:pPr marL="0" marR="0">
                        <a:lnSpc>
                          <a:spcPct val="107000"/>
                        </a:lnSpc>
                        <a:spcBef>
                          <a:spcPts val="0"/>
                        </a:spcBef>
                        <a:spcAft>
                          <a:spcPts val="600"/>
                        </a:spcAft>
                      </a:pPr>
                      <a:r>
                        <a:rPr lang="en-NZ" sz="1200">
                          <a:effectLst/>
                        </a:rPr>
                        <a:t>3</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dirty="0">
                          <a:effectLst/>
                        </a:rPr>
                        <a:t>Moderate: </a:t>
                      </a:r>
                      <a:r>
                        <a:rPr lang="en-NZ" sz="1200" dirty="0" smtClean="0">
                          <a:effectLst/>
                        </a:rPr>
                        <a:t>Leaders set this tone and set</a:t>
                      </a:r>
                      <a:r>
                        <a:rPr lang="en-NZ" sz="1200" baseline="0" dirty="0" smtClean="0">
                          <a:effectLst/>
                        </a:rPr>
                        <a:t> some expectations, however integrity and anti-corruption may be secondary priorities to be balanced against other organisational imperatives</a:t>
                      </a:r>
                      <a:endParaRPr lang="en-NZ" sz="1200" dirty="0">
                        <a:effectLst/>
                        <a:latin typeface="Calibri"/>
                        <a:ea typeface="Calibri"/>
                        <a:cs typeface="Times New Roman"/>
                      </a:endParaRPr>
                    </a:p>
                  </a:txBody>
                  <a:tcPr marL="51435" marR="51435" marT="0" marB="0"/>
                </a:tc>
              </a:tr>
              <a:tr h="436591">
                <a:tc>
                  <a:txBody>
                    <a:bodyPr/>
                    <a:lstStyle/>
                    <a:p>
                      <a:pPr marL="0" marR="0">
                        <a:lnSpc>
                          <a:spcPct val="107000"/>
                        </a:lnSpc>
                        <a:spcBef>
                          <a:spcPts val="0"/>
                        </a:spcBef>
                        <a:spcAft>
                          <a:spcPts val="600"/>
                        </a:spcAft>
                      </a:pPr>
                      <a:r>
                        <a:rPr lang="en-NZ" sz="1200">
                          <a:effectLst/>
                        </a:rPr>
                        <a:t>4</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dirty="0">
                          <a:effectLst/>
                        </a:rPr>
                        <a:t>Strong: </a:t>
                      </a:r>
                      <a:r>
                        <a:rPr lang="en-NZ" sz="1200" dirty="0" smtClean="0">
                          <a:effectLst/>
                        </a:rPr>
                        <a:t>Leaders make a clear commitment to integrity and anti-corruption and follow through by</a:t>
                      </a:r>
                      <a:r>
                        <a:rPr lang="en-NZ" sz="1200" baseline="0" dirty="0" smtClean="0">
                          <a:effectLst/>
                        </a:rPr>
                        <a:t> setting clear expectations. </a:t>
                      </a:r>
                      <a:endParaRPr lang="en-NZ" sz="1200" dirty="0">
                        <a:effectLst/>
                        <a:latin typeface="Calibri"/>
                        <a:ea typeface="Calibri"/>
                        <a:cs typeface="Times New Roman"/>
                      </a:endParaRPr>
                    </a:p>
                  </a:txBody>
                  <a:tcPr marL="51435" marR="51435" marT="0" marB="0"/>
                </a:tc>
              </a:tr>
              <a:tr h="436591">
                <a:tc>
                  <a:txBody>
                    <a:bodyPr/>
                    <a:lstStyle/>
                    <a:p>
                      <a:pPr marL="0" marR="0">
                        <a:lnSpc>
                          <a:spcPct val="107000"/>
                        </a:lnSpc>
                        <a:spcBef>
                          <a:spcPts val="0"/>
                        </a:spcBef>
                        <a:spcAft>
                          <a:spcPts val="600"/>
                        </a:spcAft>
                      </a:pPr>
                      <a:r>
                        <a:rPr lang="en-NZ" sz="1200">
                          <a:effectLst/>
                        </a:rPr>
                        <a:t>5</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dirty="0">
                          <a:effectLst/>
                        </a:rPr>
                        <a:t>Very strong: </a:t>
                      </a:r>
                      <a:r>
                        <a:rPr lang="en-NZ" sz="1200" dirty="0" smtClean="0">
                          <a:effectLst/>
                        </a:rPr>
                        <a:t>In addition to</a:t>
                      </a:r>
                      <a:r>
                        <a:rPr lang="en-NZ" sz="1200" baseline="0" dirty="0" smtClean="0">
                          <a:effectLst/>
                        </a:rPr>
                        <a:t> a strong commitment and clear expectations, leaders support and reward staff who actively practice or enforce anti-corruption</a:t>
                      </a:r>
                      <a:endParaRPr lang="en-NZ" sz="1200" dirty="0">
                        <a:effectLst/>
                        <a:latin typeface="Calibri"/>
                        <a:ea typeface="Calibri"/>
                        <a:cs typeface="Times New Roman"/>
                      </a:endParaRPr>
                    </a:p>
                  </a:txBody>
                  <a:tcPr marL="51435" marR="51435" marT="0" marB="0"/>
                </a:tc>
              </a:tr>
            </a:tbl>
          </a:graphicData>
        </a:graphic>
      </p:graphicFrame>
      <p:sp>
        <p:nvSpPr>
          <p:cNvPr id="7" name="Title 1"/>
          <p:cNvSpPr txBox="1">
            <a:spLocks/>
          </p:cNvSpPr>
          <p:nvPr/>
        </p:nvSpPr>
        <p:spPr>
          <a:xfrm>
            <a:off x="342900" y="287732"/>
            <a:ext cx="6172200" cy="345544"/>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vert="horz" lIns="91440" tIns="45720" rIns="91440" bIns="45720" rtlCol="0" anchor="ctr">
            <a:no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600" dirty="0" smtClean="0"/>
              <a:t>ASSESSMENT QUESTIONS - GOVERNANCE</a:t>
            </a:r>
            <a:endParaRPr lang="en-US" sz="1600" dirty="0"/>
          </a:p>
        </p:txBody>
      </p:sp>
    </p:spTree>
    <p:extLst>
      <p:ext uri="{BB962C8B-B14F-4D97-AF65-F5344CB8AC3E}">
        <p14:creationId xmlns:p14="http://schemas.microsoft.com/office/powerpoint/2010/main" val="30915169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697091"/>
            <a:ext cx="6242050" cy="443788"/>
          </a:xfrm>
        </p:spPr>
        <p:txBody>
          <a:bodyPr>
            <a:noAutofit/>
          </a:bodyPr>
          <a:lstStyle/>
          <a:p>
            <a:pPr algn="l"/>
            <a:r>
              <a:rPr lang="en-US" sz="2000" dirty="0" smtClean="0"/>
              <a:t>6. </a:t>
            </a:r>
            <a:r>
              <a:rPr lang="en-NZ" sz="2000" dirty="0" smtClean="0"/>
              <a:t>Transparent auditing of income sources</a:t>
            </a:r>
            <a:r>
              <a:rPr lang="en-US" sz="2000" dirty="0" smtClean="0"/>
              <a:t>.</a:t>
            </a:r>
            <a:endParaRPr lang="en-US" sz="2000" dirty="0"/>
          </a:p>
        </p:txBody>
      </p:sp>
      <p:sp>
        <p:nvSpPr>
          <p:cNvPr id="3" name="Content Placeholder 2"/>
          <p:cNvSpPr>
            <a:spLocks noGrp="1"/>
          </p:cNvSpPr>
          <p:nvPr>
            <p:ph idx="1"/>
          </p:nvPr>
        </p:nvSpPr>
        <p:spPr>
          <a:xfrm>
            <a:off x="342900" y="1321704"/>
            <a:ext cx="6172200" cy="3277541"/>
          </a:xfrm>
        </p:spPr>
        <p:txBody>
          <a:bodyPr>
            <a:noAutofit/>
          </a:bodyPr>
          <a:lstStyle/>
          <a:p>
            <a:pPr marL="342900" lvl="1" indent="-342900">
              <a:buFont typeface="+mj-lt"/>
              <a:buAutoNum type="alphaLcPeriod"/>
            </a:pPr>
            <a:r>
              <a:rPr lang="en-NZ" sz="1400" dirty="0" smtClean="0"/>
              <a:t>Are there effective regulatory requirements for the publication and external audit of sources of financial institutions’ income?</a:t>
            </a:r>
          </a:p>
          <a:p>
            <a:pPr>
              <a:buFont typeface="+mj-lt"/>
              <a:buAutoNum type="alphaLcPeriod"/>
            </a:pPr>
            <a:r>
              <a:rPr lang="en-NZ" sz="1400" dirty="0" smtClean="0"/>
              <a:t>Are </a:t>
            </a:r>
            <a:r>
              <a:rPr lang="en-NZ" sz="1400" dirty="0"/>
              <a:t>the requirements generally met? Consider: Do audits generally include identification, scrutiny and transparency of sources of income and related-party transactions, and are the regulatory bodies for the financial system appropriately scrutinised? </a:t>
            </a:r>
            <a:br>
              <a:rPr lang="en-NZ" sz="1400" dirty="0"/>
            </a:br>
            <a:endParaRPr lang="en-NZ" sz="1400" dirty="0"/>
          </a:p>
        </p:txBody>
      </p:sp>
      <p:graphicFrame>
        <p:nvGraphicFramePr>
          <p:cNvPr id="6" name="Table 5"/>
          <p:cNvGraphicFramePr>
            <a:graphicFrameLocks noGrp="1"/>
          </p:cNvGraphicFramePr>
          <p:nvPr>
            <p:extLst>
              <p:ext uri="{D42A27DB-BD31-4B8C-83A1-F6EECF244321}">
                <p14:modId xmlns:p14="http://schemas.microsoft.com/office/powerpoint/2010/main" val="353235475"/>
              </p:ext>
            </p:extLst>
          </p:nvPr>
        </p:nvGraphicFramePr>
        <p:xfrm>
          <a:off x="342900" y="6414749"/>
          <a:ext cx="6172200" cy="2653360"/>
        </p:xfrm>
        <a:graphic>
          <a:graphicData uri="http://schemas.openxmlformats.org/drawingml/2006/table">
            <a:tbl>
              <a:tblPr firstRow="1" bandRow="1">
                <a:tableStyleId>{21E4AEA4-8DFA-4A89-87EB-49C32662AFE0}</a:tableStyleId>
              </a:tblPr>
              <a:tblGrid>
                <a:gridCol w="797243"/>
                <a:gridCol w="5374957"/>
              </a:tblGrid>
              <a:tr h="321321">
                <a:tc>
                  <a:txBody>
                    <a:bodyPr/>
                    <a:lstStyle/>
                    <a:p>
                      <a:pPr marL="0" marR="0">
                        <a:lnSpc>
                          <a:spcPct val="107000"/>
                        </a:lnSpc>
                        <a:spcBef>
                          <a:spcPts val="0"/>
                        </a:spcBef>
                        <a:spcAft>
                          <a:spcPts val="600"/>
                        </a:spcAft>
                      </a:pPr>
                      <a:r>
                        <a:rPr lang="en-NZ" sz="1200" dirty="0">
                          <a:effectLst/>
                        </a:rPr>
                        <a:t>Score</a:t>
                      </a:r>
                      <a:endParaRPr lang="en-NZ" sz="1200" dirty="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dirty="0" smtClean="0">
                          <a:effectLst/>
                        </a:rPr>
                        <a:t>Assessment</a:t>
                      </a:r>
                      <a:endParaRPr lang="en-NZ" sz="1200" dirty="0">
                        <a:effectLst/>
                        <a:latin typeface="Calibri"/>
                        <a:ea typeface="Calibri"/>
                        <a:cs typeface="Times New Roman"/>
                      </a:endParaRPr>
                    </a:p>
                  </a:txBody>
                  <a:tcPr marL="51435" marR="51435" marT="0" marB="0"/>
                </a:tc>
              </a:tr>
              <a:tr h="321321">
                <a:tc>
                  <a:txBody>
                    <a:bodyPr/>
                    <a:lstStyle/>
                    <a:p>
                      <a:pPr marL="0" marR="0">
                        <a:lnSpc>
                          <a:spcPct val="107000"/>
                        </a:lnSpc>
                        <a:spcBef>
                          <a:spcPts val="0"/>
                        </a:spcBef>
                        <a:spcAft>
                          <a:spcPts val="600"/>
                        </a:spcAft>
                      </a:pPr>
                      <a:r>
                        <a:rPr lang="en-NZ" sz="1200">
                          <a:effectLst/>
                        </a:rPr>
                        <a:t>1</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dirty="0" smtClean="0">
                          <a:effectLst/>
                        </a:rPr>
                        <a:t>Very weak: No </a:t>
                      </a:r>
                      <a:r>
                        <a:rPr lang="en-NZ" sz="1100" dirty="0">
                          <a:effectLst/>
                        </a:rPr>
                        <a:t>external auditing of banking and finance organisations, and identification and reporting on sources of income and related-party transactions  </a:t>
                      </a:r>
                      <a:endParaRPr lang="en-NZ" sz="1100" b="0" dirty="0">
                        <a:solidFill>
                          <a:srgbClr val="000000"/>
                        </a:solidFill>
                        <a:effectLst/>
                        <a:latin typeface="Calibri"/>
                        <a:ea typeface="Calibri"/>
                        <a:cs typeface="Times New Roman"/>
                      </a:endParaRPr>
                    </a:p>
                  </a:txBody>
                  <a:tcPr marL="68580" marR="68580" marT="0" marB="0"/>
                </a:tc>
              </a:tr>
              <a:tr h="321321">
                <a:tc>
                  <a:txBody>
                    <a:bodyPr/>
                    <a:lstStyle/>
                    <a:p>
                      <a:pPr marL="0" marR="0">
                        <a:lnSpc>
                          <a:spcPct val="107000"/>
                        </a:lnSpc>
                        <a:spcBef>
                          <a:spcPts val="0"/>
                        </a:spcBef>
                        <a:spcAft>
                          <a:spcPts val="600"/>
                        </a:spcAft>
                      </a:pPr>
                      <a:r>
                        <a:rPr lang="en-NZ" sz="1200">
                          <a:effectLst/>
                        </a:rPr>
                        <a:t>2</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dirty="0" smtClean="0">
                          <a:effectLst/>
                        </a:rPr>
                        <a:t>Weak: Some </a:t>
                      </a:r>
                      <a:r>
                        <a:rPr lang="en-NZ" sz="1100" dirty="0">
                          <a:effectLst/>
                        </a:rPr>
                        <a:t>external auditing of banking and finance organisations, and identification and reporting on sources of income and related-party transactions, but not mandatory   </a:t>
                      </a:r>
                      <a:endParaRPr lang="en-NZ" sz="1100" b="0" dirty="0">
                        <a:solidFill>
                          <a:srgbClr val="000000"/>
                        </a:solidFill>
                        <a:effectLst/>
                        <a:latin typeface="Calibri"/>
                        <a:ea typeface="Calibri"/>
                        <a:cs typeface="Times New Roman"/>
                      </a:endParaRPr>
                    </a:p>
                  </a:txBody>
                  <a:tcPr marL="68580" marR="68580" marT="0" marB="0"/>
                </a:tc>
              </a:tr>
              <a:tr h="321321">
                <a:tc>
                  <a:txBody>
                    <a:bodyPr/>
                    <a:lstStyle/>
                    <a:p>
                      <a:pPr marL="0" marR="0">
                        <a:lnSpc>
                          <a:spcPct val="107000"/>
                        </a:lnSpc>
                        <a:spcBef>
                          <a:spcPts val="0"/>
                        </a:spcBef>
                        <a:spcAft>
                          <a:spcPts val="600"/>
                        </a:spcAft>
                      </a:pPr>
                      <a:r>
                        <a:rPr lang="en-NZ" sz="1200">
                          <a:effectLst/>
                        </a:rPr>
                        <a:t>3</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dirty="0" smtClean="0">
                          <a:effectLst/>
                        </a:rPr>
                        <a:t>Moderate: External </a:t>
                      </a:r>
                      <a:r>
                        <a:rPr lang="en-NZ" sz="1100" dirty="0">
                          <a:effectLst/>
                        </a:rPr>
                        <a:t>auditing of banking and finance organisations, and identification and reporting on sources of income and related-party transactions is required but not carried out to an effective degree  </a:t>
                      </a:r>
                      <a:endParaRPr lang="en-NZ" sz="1100" b="0" dirty="0">
                        <a:solidFill>
                          <a:srgbClr val="000000"/>
                        </a:solidFill>
                        <a:effectLst/>
                        <a:latin typeface="Calibri"/>
                        <a:ea typeface="Calibri"/>
                        <a:cs typeface="Times New Roman"/>
                      </a:endParaRPr>
                    </a:p>
                  </a:txBody>
                  <a:tcPr marL="68580" marR="68580" marT="0" marB="0"/>
                </a:tc>
              </a:tr>
              <a:tr h="436591">
                <a:tc>
                  <a:txBody>
                    <a:bodyPr/>
                    <a:lstStyle/>
                    <a:p>
                      <a:pPr marL="0" marR="0">
                        <a:lnSpc>
                          <a:spcPct val="107000"/>
                        </a:lnSpc>
                        <a:spcBef>
                          <a:spcPts val="0"/>
                        </a:spcBef>
                        <a:spcAft>
                          <a:spcPts val="600"/>
                        </a:spcAft>
                      </a:pPr>
                      <a:r>
                        <a:rPr lang="en-NZ" sz="1200">
                          <a:effectLst/>
                        </a:rPr>
                        <a:t>4</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dirty="0" smtClean="0">
                          <a:effectLst/>
                        </a:rPr>
                        <a:t>Strong: External </a:t>
                      </a:r>
                      <a:r>
                        <a:rPr lang="en-NZ" sz="1100" dirty="0">
                          <a:effectLst/>
                        </a:rPr>
                        <a:t>auditing of banking and finance organisations, and identification on sources of income and related-party transactions is required and performed by most institutions but not reported</a:t>
                      </a:r>
                      <a:endParaRPr lang="en-NZ" sz="1100" b="0" dirty="0">
                        <a:solidFill>
                          <a:srgbClr val="000000"/>
                        </a:solidFill>
                        <a:effectLst/>
                        <a:latin typeface="Calibri"/>
                        <a:ea typeface="Calibri"/>
                        <a:cs typeface="Times New Roman"/>
                      </a:endParaRPr>
                    </a:p>
                  </a:txBody>
                  <a:tcPr marL="68580" marR="68580" marT="0" marB="0"/>
                </a:tc>
              </a:tr>
              <a:tr h="436591">
                <a:tc>
                  <a:txBody>
                    <a:bodyPr/>
                    <a:lstStyle/>
                    <a:p>
                      <a:pPr marL="0" marR="0">
                        <a:lnSpc>
                          <a:spcPct val="107000"/>
                        </a:lnSpc>
                        <a:spcBef>
                          <a:spcPts val="0"/>
                        </a:spcBef>
                        <a:spcAft>
                          <a:spcPts val="600"/>
                        </a:spcAft>
                      </a:pPr>
                      <a:r>
                        <a:rPr lang="en-NZ" sz="1200">
                          <a:effectLst/>
                        </a:rPr>
                        <a:t>5</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dirty="0" smtClean="0">
                          <a:effectLst/>
                        </a:rPr>
                        <a:t>Very strong: External </a:t>
                      </a:r>
                      <a:r>
                        <a:rPr lang="en-NZ" sz="1100" dirty="0">
                          <a:effectLst/>
                        </a:rPr>
                        <a:t>auditing of banking and finance organisations, and identification and reporting on sources of income and related-party transactions is required and performed well to public and business expectation, and to regulators’ levels of reviewed expectation</a:t>
                      </a:r>
                      <a:endParaRPr lang="en-NZ" sz="1100" b="0" dirty="0">
                        <a:solidFill>
                          <a:srgbClr val="000000"/>
                        </a:solidFill>
                        <a:effectLst/>
                        <a:latin typeface="Calibri"/>
                        <a:ea typeface="Calibri"/>
                        <a:cs typeface="Times New Roman"/>
                      </a:endParaRPr>
                    </a:p>
                  </a:txBody>
                  <a:tcPr marL="68580" marR="68580" marT="0" marB="0"/>
                </a:tc>
              </a:tr>
            </a:tbl>
          </a:graphicData>
        </a:graphic>
      </p:graphicFrame>
      <p:sp>
        <p:nvSpPr>
          <p:cNvPr id="9" name="Title 1"/>
          <p:cNvSpPr txBox="1">
            <a:spLocks/>
          </p:cNvSpPr>
          <p:nvPr/>
        </p:nvSpPr>
        <p:spPr>
          <a:xfrm>
            <a:off x="342900" y="282744"/>
            <a:ext cx="6172200" cy="345544"/>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vert="horz" lIns="91440" tIns="45720" rIns="91440" bIns="45720" rtlCol="0" anchor="ctr">
            <a:no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600" dirty="0" smtClean="0"/>
              <a:t>ASSESSMENT QUESTIONS - GOVERNANCE</a:t>
            </a:r>
            <a:endParaRPr lang="en-US" sz="1600" dirty="0"/>
          </a:p>
        </p:txBody>
      </p:sp>
      <p:sp>
        <p:nvSpPr>
          <p:cNvPr id="10" name="TextBox 9"/>
          <p:cNvSpPr txBox="1"/>
          <p:nvPr/>
        </p:nvSpPr>
        <p:spPr>
          <a:xfrm>
            <a:off x="3723607" y="3078219"/>
            <a:ext cx="2561324" cy="2123658"/>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NZ" sz="1100" dirty="0"/>
              <a:t>What about auditing of AML/CFT compliance, risk management, etc?  I am not sure why we would single out audit of income, as opposed to looking at the wider question of audit of financial institutions in respect of:</a:t>
            </a:r>
          </a:p>
          <a:p>
            <a:r>
              <a:rPr lang="en-NZ" sz="1100" dirty="0"/>
              <a:t> </a:t>
            </a:r>
          </a:p>
          <a:p>
            <a:pPr lvl="0"/>
            <a:r>
              <a:rPr lang="en-NZ" sz="1100" dirty="0"/>
              <a:t>  Income and expenses</a:t>
            </a:r>
          </a:p>
          <a:p>
            <a:pPr lvl="0"/>
            <a:r>
              <a:rPr lang="en-NZ" sz="1100" dirty="0"/>
              <a:t>  Compliance with AML/CFT regulations;</a:t>
            </a:r>
          </a:p>
          <a:p>
            <a:r>
              <a:rPr lang="en-NZ" sz="1100" dirty="0"/>
              <a:t>  Adequacy of their risk management framework in respect of matters relating to financial integrity.</a:t>
            </a:r>
            <a:r>
              <a:rPr lang="en-NZ" sz="1100" dirty="0" smtClean="0">
                <a:effectLst/>
              </a:rPr>
              <a:t> </a:t>
            </a:r>
            <a:endParaRPr lang="en-US" sz="1100" dirty="0"/>
          </a:p>
        </p:txBody>
      </p:sp>
    </p:spTree>
    <p:extLst>
      <p:ext uri="{BB962C8B-B14F-4D97-AF65-F5344CB8AC3E}">
        <p14:creationId xmlns:p14="http://schemas.microsoft.com/office/powerpoint/2010/main" val="30915169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697091"/>
            <a:ext cx="6242050" cy="379210"/>
          </a:xfrm>
        </p:spPr>
        <p:txBody>
          <a:bodyPr>
            <a:noAutofit/>
          </a:bodyPr>
          <a:lstStyle/>
          <a:p>
            <a:pPr algn="l"/>
            <a:r>
              <a:rPr lang="en-US" sz="2000" dirty="0" smtClean="0"/>
              <a:t>7. Transparency of regulatory bodies’ budgets.</a:t>
            </a:r>
            <a:endParaRPr lang="en-US" sz="2000" dirty="0"/>
          </a:p>
        </p:txBody>
      </p:sp>
      <p:sp>
        <p:nvSpPr>
          <p:cNvPr id="3" name="Content Placeholder 2"/>
          <p:cNvSpPr>
            <a:spLocks noGrp="1"/>
          </p:cNvSpPr>
          <p:nvPr>
            <p:ph idx="1"/>
          </p:nvPr>
        </p:nvSpPr>
        <p:spPr>
          <a:xfrm>
            <a:off x="342900" y="1418571"/>
            <a:ext cx="6172200" cy="3661567"/>
          </a:xfrm>
        </p:spPr>
        <p:txBody>
          <a:bodyPr>
            <a:noAutofit/>
          </a:bodyPr>
          <a:lstStyle/>
          <a:p>
            <a:pPr marL="0" indent="0">
              <a:buNone/>
            </a:pPr>
            <a:r>
              <a:rPr lang="en-NZ" sz="1400" dirty="0"/>
              <a:t>Is it policy to make publicly available the budgets of financial system regulatory bodies? To what extent are these budgets in fact publicly </a:t>
            </a:r>
            <a:r>
              <a:rPr lang="en-NZ" sz="1400" dirty="0" smtClean="0"/>
              <a:t>available?</a:t>
            </a:r>
            <a:endParaRPr lang="en-NZ" sz="1400" dirty="0"/>
          </a:p>
          <a:p>
            <a:pPr marL="0" indent="0">
              <a:buNone/>
            </a:pPr>
            <a:r>
              <a:rPr lang="en-NZ" sz="1400" dirty="0"/>
              <a:t>Guidance questions: </a:t>
            </a:r>
            <a:endParaRPr lang="en-NZ" sz="1400" dirty="0" smtClean="0"/>
          </a:p>
          <a:p>
            <a:r>
              <a:rPr lang="en-NZ" sz="1200" dirty="0" smtClean="0"/>
              <a:t>Are </a:t>
            </a:r>
            <a:r>
              <a:rPr lang="en-NZ" sz="1200" dirty="0"/>
              <a:t>budgets publicly available to the extent of showing key items of expenditure, including comprehensive information on balance sheets, training, personnel expenditures, acquisitions, disposal of assets, and maintenance? </a:t>
            </a:r>
            <a:endParaRPr lang="en-NZ" sz="1200" dirty="0" smtClean="0"/>
          </a:p>
          <a:p>
            <a:r>
              <a:rPr lang="en-NZ" sz="1200" dirty="0" smtClean="0"/>
              <a:t>Are </a:t>
            </a:r>
            <a:r>
              <a:rPr lang="en-NZ" sz="1200" dirty="0"/>
              <a:t>regulatory agencies required to disclose details of the resource they allocate to the regulation and supervision of financial institutions in respect of matters relating to financial integrity (eg regulation and supervision of AML/CFT</a:t>
            </a:r>
            <a:r>
              <a:rPr lang="en-NZ" sz="1200" dirty="0" smtClean="0"/>
              <a:t>)?  </a:t>
            </a:r>
          </a:p>
          <a:p>
            <a:r>
              <a:rPr lang="en-NZ" sz="1200" dirty="0" smtClean="0"/>
              <a:t>In </a:t>
            </a:r>
            <a:r>
              <a:rPr lang="en-NZ" sz="1200" dirty="0"/>
              <a:t>practice, can citizens, civil society and the media obtain sufficient detailed information to assess whether such agencies are well enough resourced to provide effective oversight of financial and non-financial performance financial sector?  </a:t>
            </a:r>
          </a:p>
          <a:p>
            <a:pPr marL="0" indent="0">
              <a:buNone/>
            </a:pPr>
            <a:endParaRPr lang="en-NZ" sz="1400" dirty="0"/>
          </a:p>
        </p:txBody>
      </p:sp>
      <p:graphicFrame>
        <p:nvGraphicFramePr>
          <p:cNvPr id="6" name="Table 5"/>
          <p:cNvGraphicFramePr>
            <a:graphicFrameLocks noGrp="1"/>
          </p:cNvGraphicFramePr>
          <p:nvPr>
            <p:extLst>
              <p:ext uri="{D42A27DB-BD31-4B8C-83A1-F6EECF244321}">
                <p14:modId xmlns:p14="http://schemas.microsoft.com/office/powerpoint/2010/main" val="2295599307"/>
              </p:ext>
            </p:extLst>
          </p:nvPr>
        </p:nvGraphicFramePr>
        <p:xfrm>
          <a:off x="342900" y="6662299"/>
          <a:ext cx="6172200" cy="2298652"/>
        </p:xfrm>
        <a:graphic>
          <a:graphicData uri="http://schemas.openxmlformats.org/drawingml/2006/table">
            <a:tbl>
              <a:tblPr firstRow="1" bandRow="1">
                <a:tableStyleId>{21E4AEA4-8DFA-4A89-87EB-49C32662AFE0}</a:tableStyleId>
              </a:tblPr>
              <a:tblGrid>
                <a:gridCol w="797243"/>
                <a:gridCol w="5374957"/>
              </a:tblGrid>
              <a:tr h="321321">
                <a:tc>
                  <a:txBody>
                    <a:bodyPr/>
                    <a:lstStyle/>
                    <a:p>
                      <a:pPr marL="0" marR="0">
                        <a:lnSpc>
                          <a:spcPct val="107000"/>
                        </a:lnSpc>
                        <a:spcBef>
                          <a:spcPts val="0"/>
                        </a:spcBef>
                        <a:spcAft>
                          <a:spcPts val="600"/>
                        </a:spcAft>
                      </a:pPr>
                      <a:r>
                        <a:rPr lang="en-NZ" sz="1200" dirty="0">
                          <a:effectLst/>
                        </a:rPr>
                        <a:t>Score</a:t>
                      </a:r>
                      <a:endParaRPr lang="en-NZ" sz="1200" dirty="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dirty="0" smtClean="0">
                          <a:effectLst/>
                        </a:rPr>
                        <a:t>Assessment</a:t>
                      </a:r>
                      <a:endParaRPr lang="en-NZ" sz="1200" dirty="0">
                        <a:effectLst/>
                        <a:latin typeface="Calibri"/>
                        <a:ea typeface="Calibri"/>
                        <a:cs typeface="Times New Roman"/>
                      </a:endParaRPr>
                    </a:p>
                  </a:txBody>
                  <a:tcPr marL="51435" marR="51435" marT="0" marB="0"/>
                </a:tc>
              </a:tr>
              <a:tr h="321321">
                <a:tc>
                  <a:txBody>
                    <a:bodyPr/>
                    <a:lstStyle/>
                    <a:p>
                      <a:pPr marL="0" marR="0">
                        <a:lnSpc>
                          <a:spcPct val="107000"/>
                        </a:lnSpc>
                        <a:spcBef>
                          <a:spcPts val="0"/>
                        </a:spcBef>
                        <a:spcAft>
                          <a:spcPts val="600"/>
                        </a:spcAft>
                      </a:pPr>
                      <a:r>
                        <a:rPr lang="en-NZ" sz="1200">
                          <a:effectLst/>
                        </a:rPr>
                        <a:t>1</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dirty="0">
                          <a:effectLst/>
                        </a:rPr>
                        <a:t>Very weak: No </a:t>
                      </a:r>
                      <a:r>
                        <a:rPr lang="en-NZ" sz="1200" dirty="0" smtClean="0">
                          <a:effectLst/>
                        </a:rPr>
                        <a:t>public availability. OIA requests declined or only partially fulfilled.</a:t>
                      </a:r>
                      <a:endParaRPr lang="en-NZ" sz="1200" dirty="0">
                        <a:effectLst/>
                        <a:latin typeface="Calibri"/>
                        <a:ea typeface="Calibri"/>
                        <a:cs typeface="Times New Roman"/>
                      </a:endParaRPr>
                    </a:p>
                  </a:txBody>
                  <a:tcPr marL="51435" marR="51435" marT="0" marB="0"/>
                </a:tc>
              </a:tr>
              <a:tr h="321321">
                <a:tc>
                  <a:txBody>
                    <a:bodyPr/>
                    <a:lstStyle/>
                    <a:p>
                      <a:pPr marL="0" marR="0">
                        <a:lnSpc>
                          <a:spcPct val="107000"/>
                        </a:lnSpc>
                        <a:spcBef>
                          <a:spcPts val="0"/>
                        </a:spcBef>
                        <a:spcAft>
                          <a:spcPts val="600"/>
                        </a:spcAft>
                      </a:pPr>
                      <a:r>
                        <a:rPr lang="en-NZ" sz="1200">
                          <a:effectLst/>
                        </a:rPr>
                        <a:t>2</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dirty="0">
                          <a:effectLst/>
                        </a:rPr>
                        <a:t>Weak: </a:t>
                      </a:r>
                      <a:r>
                        <a:rPr lang="en-NZ" sz="1200" dirty="0" smtClean="0">
                          <a:effectLst/>
                        </a:rPr>
                        <a:t>Loose or informal policy to make budgets available, with</a:t>
                      </a:r>
                      <a:r>
                        <a:rPr lang="en-NZ" sz="1200" baseline="0" dirty="0" smtClean="0">
                          <a:effectLst/>
                        </a:rPr>
                        <a:t> limited follow-through. Budgets may be accessible via an OIA request.</a:t>
                      </a:r>
                      <a:endParaRPr lang="en-NZ" sz="1200" dirty="0">
                        <a:effectLst/>
                        <a:latin typeface="Calibri"/>
                        <a:ea typeface="Calibri"/>
                        <a:cs typeface="Times New Roman"/>
                      </a:endParaRPr>
                    </a:p>
                  </a:txBody>
                  <a:tcPr marL="51435" marR="51435" marT="0" marB="0"/>
                </a:tc>
              </a:tr>
              <a:tr h="321321">
                <a:tc>
                  <a:txBody>
                    <a:bodyPr/>
                    <a:lstStyle/>
                    <a:p>
                      <a:pPr marL="0" marR="0">
                        <a:lnSpc>
                          <a:spcPct val="107000"/>
                        </a:lnSpc>
                        <a:spcBef>
                          <a:spcPts val="0"/>
                        </a:spcBef>
                        <a:spcAft>
                          <a:spcPts val="600"/>
                        </a:spcAft>
                      </a:pPr>
                      <a:r>
                        <a:rPr lang="en-NZ" sz="1200">
                          <a:effectLst/>
                        </a:rPr>
                        <a:t>3</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dirty="0">
                          <a:effectLst/>
                        </a:rPr>
                        <a:t>Moderate: </a:t>
                      </a:r>
                      <a:r>
                        <a:rPr lang="en-NZ" sz="1200" dirty="0" smtClean="0">
                          <a:effectLst/>
                        </a:rPr>
                        <a:t>Policy exists</a:t>
                      </a:r>
                      <a:r>
                        <a:rPr lang="en-NZ" sz="1200" baseline="0" dirty="0" smtClean="0">
                          <a:effectLst/>
                        </a:rPr>
                        <a:t> and budgets are made publicly available, but may be difficult in practice to access.</a:t>
                      </a:r>
                      <a:endParaRPr lang="en-NZ" sz="1200" dirty="0">
                        <a:effectLst/>
                        <a:latin typeface="Calibri"/>
                        <a:ea typeface="Calibri"/>
                        <a:cs typeface="Times New Roman"/>
                      </a:endParaRPr>
                    </a:p>
                  </a:txBody>
                  <a:tcPr marL="51435" marR="51435" marT="0" marB="0"/>
                </a:tc>
              </a:tr>
              <a:tr h="436591">
                <a:tc>
                  <a:txBody>
                    <a:bodyPr/>
                    <a:lstStyle/>
                    <a:p>
                      <a:pPr marL="0" marR="0">
                        <a:lnSpc>
                          <a:spcPct val="107000"/>
                        </a:lnSpc>
                        <a:spcBef>
                          <a:spcPts val="0"/>
                        </a:spcBef>
                        <a:spcAft>
                          <a:spcPts val="600"/>
                        </a:spcAft>
                      </a:pPr>
                      <a:r>
                        <a:rPr lang="en-NZ" sz="1200">
                          <a:effectLst/>
                        </a:rPr>
                        <a:t>4</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dirty="0">
                          <a:effectLst/>
                        </a:rPr>
                        <a:t>Strong: </a:t>
                      </a:r>
                      <a:r>
                        <a:rPr lang="en-NZ" sz="1200" dirty="0" smtClean="0">
                          <a:effectLst/>
                        </a:rPr>
                        <a:t>Budgets are routinely</a:t>
                      </a:r>
                      <a:r>
                        <a:rPr lang="en-NZ" sz="1200" baseline="0" dirty="0" smtClean="0">
                          <a:effectLst/>
                        </a:rPr>
                        <a:t> made </a:t>
                      </a:r>
                      <a:r>
                        <a:rPr lang="en-NZ" sz="1200" dirty="0" smtClean="0">
                          <a:effectLst/>
                        </a:rPr>
                        <a:t>publicly available and</a:t>
                      </a:r>
                      <a:r>
                        <a:rPr lang="en-NZ" sz="1200" baseline="0" dirty="0" smtClean="0">
                          <a:effectLst/>
                        </a:rPr>
                        <a:t> are accessible. Budgets may remain high level.</a:t>
                      </a:r>
                      <a:endParaRPr lang="en-NZ" sz="1200" dirty="0">
                        <a:effectLst/>
                        <a:latin typeface="Calibri"/>
                        <a:ea typeface="Calibri"/>
                        <a:cs typeface="Times New Roman"/>
                      </a:endParaRPr>
                    </a:p>
                  </a:txBody>
                  <a:tcPr marL="51435" marR="51435" marT="0" marB="0"/>
                </a:tc>
              </a:tr>
              <a:tr h="436591">
                <a:tc>
                  <a:txBody>
                    <a:bodyPr/>
                    <a:lstStyle/>
                    <a:p>
                      <a:pPr marL="0" marR="0">
                        <a:lnSpc>
                          <a:spcPct val="107000"/>
                        </a:lnSpc>
                        <a:spcBef>
                          <a:spcPts val="0"/>
                        </a:spcBef>
                        <a:spcAft>
                          <a:spcPts val="600"/>
                        </a:spcAft>
                      </a:pPr>
                      <a:r>
                        <a:rPr lang="en-NZ" sz="1200">
                          <a:effectLst/>
                        </a:rPr>
                        <a:t>5</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dirty="0">
                          <a:effectLst/>
                        </a:rPr>
                        <a:t>Very strong: </a:t>
                      </a:r>
                      <a:r>
                        <a:rPr lang="en-NZ" sz="1200" dirty="0" smtClean="0">
                          <a:effectLst/>
                        </a:rPr>
                        <a:t>Budget</a:t>
                      </a:r>
                      <a:r>
                        <a:rPr lang="en-NZ" sz="1200" baseline="0" dirty="0" smtClean="0">
                          <a:effectLst/>
                        </a:rPr>
                        <a:t> transparency is a point of pride, with detailed information readily available and easily accessible.</a:t>
                      </a:r>
                      <a:endParaRPr lang="en-NZ" sz="1200" dirty="0">
                        <a:effectLst/>
                        <a:latin typeface="Calibri"/>
                        <a:ea typeface="Calibri"/>
                        <a:cs typeface="Times New Roman"/>
                      </a:endParaRPr>
                    </a:p>
                  </a:txBody>
                  <a:tcPr marL="51435" marR="51435" marT="0" marB="0"/>
                </a:tc>
              </a:tr>
            </a:tbl>
          </a:graphicData>
        </a:graphic>
      </p:graphicFrame>
      <p:sp>
        <p:nvSpPr>
          <p:cNvPr id="8" name="Title 1"/>
          <p:cNvSpPr txBox="1">
            <a:spLocks/>
          </p:cNvSpPr>
          <p:nvPr/>
        </p:nvSpPr>
        <p:spPr>
          <a:xfrm>
            <a:off x="342900" y="281947"/>
            <a:ext cx="6172200" cy="345544"/>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vert="horz" lIns="91440" tIns="45720" rIns="91440" bIns="45720" rtlCol="0" anchor="ctr">
            <a:no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600" dirty="0" smtClean="0"/>
              <a:t>ASSESSMENT QUESTIONS - GOVERNANCE</a:t>
            </a:r>
            <a:endParaRPr lang="en-US" sz="1600" dirty="0"/>
          </a:p>
        </p:txBody>
      </p:sp>
    </p:spTree>
    <p:extLst>
      <p:ext uri="{BB962C8B-B14F-4D97-AF65-F5344CB8AC3E}">
        <p14:creationId xmlns:p14="http://schemas.microsoft.com/office/powerpoint/2010/main" val="30915169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697090"/>
            <a:ext cx="6242050" cy="411499"/>
          </a:xfrm>
        </p:spPr>
        <p:txBody>
          <a:bodyPr>
            <a:noAutofit/>
          </a:bodyPr>
          <a:lstStyle/>
          <a:p>
            <a:pPr algn="l"/>
            <a:r>
              <a:rPr lang="en-US" sz="2000" dirty="0" smtClean="0"/>
              <a:t>8. Policies for responsible investment.</a:t>
            </a:r>
            <a:endParaRPr lang="en-US" sz="2000" dirty="0"/>
          </a:p>
        </p:txBody>
      </p:sp>
      <p:sp>
        <p:nvSpPr>
          <p:cNvPr id="3" name="Content Placeholder 2"/>
          <p:cNvSpPr>
            <a:spLocks noGrp="1"/>
          </p:cNvSpPr>
          <p:nvPr>
            <p:ph idx="1"/>
          </p:nvPr>
        </p:nvSpPr>
        <p:spPr>
          <a:xfrm>
            <a:off x="342900" y="1450860"/>
            <a:ext cx="6172200" cy="3277541"/>
          </a:xfrm>
        </p:spPr>
        <p:txBody>
          <a:bodyPr>
            <a:noAutofit/>
          </a:bodyPr>
          <a:lstStyle/>
          <a:p>
            <a:pPr marL="0" lvl="0" indent="0">
              <a:buNone/>
            </a:pPr>
            <a:r>
              <a:rPr lang="en-NZ" sz="1400" dirty="0"/>
              <a:t>To what extent do financial institutions have and implement policies for responsible investment</a:t>
            </a:r>
            <a:r>
              <a:rPr lang="en-NZ" sz="1400" dirty="0" smtClean="0"/>
              <a:t>?</a:t>
            </a:r>
          </a:p>
          <a:p>
            <a:pPr marL="0" lvl="0" indent="0">
              <a:buNone/>
            </a:pPr>
            <a:endParaRPr lang="en-NZ" sz="1400" dirty="0"/>
          </a:p>
          <a:p>
            <a:pPr marL="0" indent="0">
              <a:buNone/>
            </a:pPr>
            <a:r>
              <a:rPr lang="en-NZ" sz="1400" dirty="0"/>
              <a:t>Guidance </a:t>
            </a:r>
            <a:r>
              <a:rPr lang="en-NZ" sz="1400" dirty="0" smtClean="0"/>
              <a:t>question: </a:t>
            </a:r>
          </a:p>
          <a:p>
            <a:r>
              <a:rPr lang="en-NZ" sz="1200" dirty="0" smtClean="0"/>
              <a:t>Are </a:t>
            </a:r>
            <a:r>
              <a:rPr lang="en-NZ" sz="1200" dirty="0"/>
              <a:t>investment policies transparent, for example, about the controlling or financial interests in businesses associated with the country’s natural resource extraction? </a:t>
            </a:r>
            <a:r>
              <a:rPr lang="en-NZ" sz="1200" i="1" dirty="0"/>
              <a:t/>
            </a:r>
            <a:br>
              <a:rPr lang="en-NZ" sz="1200" i="1" dirty="0"/>
            </a:br>
            <a:endParaRPr lang="en-NZ" sz="1200" dirty="0"/>
          </a:p>
        </p:txBody>
      </p:sp>
      <p:graphicFrame>
        <p:nvGraphicFramePr>
          <p:cNvPr id="6" name="Table 5"/>
          <p:cNvGraphicFramePr>
            <a:graphicFrameLocks noGrp="1"/>
          </p:cNvGraphicFramePr>
          <p:nvPr>
            <p:extLst>
              <p:ext uri="{D42A27DB-BD31-4B8C-83A1-F6EECF244321}">
                <p14:modId xmlns:p14="http://schemas.microsoft.com/office/powerpoint/2010/main" val="518891579"/>
              </p:ext>
            </p:extLst>
          </p:nvPr>
        </p:nvGraphicFramePr>
        <p:xfrm>
          <a:off x="342900" y="6662299"/>
          <a:ext cx="6172200" cy="2051042"/>
        </p:xfrm>
        <a:graphic>
          <a:graphicData uri="http://schemas.openxmlformats.org/drawingml/2006/table">
            <a:tbl>
              <a:tblPr firstRow="1" bandRow="1">
                <a:tableStyleId>{21E4AEA4-8DFA-4A89-87EB-49C32662AFE0}</a:tableStyleId>
              </a:tblPr>
              <a:tblGrid>
                <a:gridCol w="797243"/>
                <a:gridCol w="5374957"/>
              </a:tblGrid>
              <a:tr h="321321">
                <a:tc>
                  <a:txBody>
                    <a:bodyPr/>
                    <a:lstStyle/>
                    <a:p>
                      <a:pPr marL="0" marR="0">
                        <a:lnSpc>
                          <a:spcPct val="107000"/>
                        </a:lnSpc>
                        <a:spcBef>
                          <a:spcPts val="0"/>
                        </a:spcBef>
                        <a:spcAft>
                          <a:spcPts val="600"/>
                        </a:spcAft>
                      </a:pPr>
                      <a:r>
                        <a:rPr lang="en-NZ" sz="1200" dirty="0">
                          <a:effectLst/>
                        </a:rPr>
                        <a:t>Score</a:t>
                      </a:r>
                      <a:endParaRPr lang="en-NZ" sz="1200" dirty="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dirty="0" smtClean="0">
                          <a:effectLst/>
                        </a:rPr>
                        <a:t>Assessment</a:t>
                      </a:r>
                      <a:endParaRPr lang="en-NZ" sz="1200" dirty="0">
                        <a:effectLst/>
                        <a:latin typeface="Calibri"/>
                        <a:ea typeface="Calibri"/>
                        <a:cs typeface="Times New Roman"/>
                      </a:endParaRPr>
                    </a:p>
                  </a:txBody>
                  <a:tcPr marL="51435" marR="51435" marT="0" marB="0"/>
                </a:tc>
              </a:tr>
              <a:tr h="321321">
                <a:tc>
                  <a:txBody>
                    <a:bodyPr/>
                    <a:lstStyle/>
                    <a:p>
                      <a:pPr marL="0" marR="0">
                        <a:lnSpc>
                          <a:spcPct val="107000"/>
                        </a:lnSpc>
                        <a:spcBef>
                          <a:spcPts val="0"/>
                        </a:spcBef>
                        <a:spcAft>
                          <a:spcPts val="600"/>
                        </a:spcAft>
                      </a:pPr>
                      <a:r>
                        <a:rPr lang="en-NZ" sz="1200">
                          <a:effectLst/>
                        </a:rPr>
                        <a:t>1</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dirty="0" smtClean="0">
                          <a:effectLst/>
                        </a:rPr>
                        <a:t>Very weak: No </a:t>
                      </a:r>
                      <a:r>
                        <a:rPr lang="en-NZ" sz="1100" dirty="0">
                          <a:effectLst/>
                        </a:rPr>
                        <a:t>policy</a:t>
                      </a:r>
                      <a:endParaRPr lang="en-NZ" sz="1100" b="0" dirty="0">
                        <a:solidFill>
                          <a:srgbClr val="000000"/>
                        </a:solidFill>
                        <a:effectLst/>
                        <a:latin typeface="Calibri"/>
                        <a:ea typeface="Calibri"/>
                        <a:cs typeface="Times New Roman"/>
                      </a:endParaRPr>
                    </a:p>
                  </a:txBody>
                  <a:tcPr marL="68580" marR="68580" marT="0" marB="0"/>
                </a:tc>
              </a:tr>
              <a:tr h="321321">
                <a:tc>
                  <a:txBody>
                    <a:bodyPr/>
                    <a:lstStyle/>
                    <a:p>
                      <a:pPr marL="0" marR="0">
                        <a:lnSpc>
                          <a:spcPct val="107000"/>
                        </a:lnSpc>
                        <a:spcBef>
                          <a:spcPts val="0"/>
                        </a:spcBef>
                        <a:spcAft>
                          <a:spcPts val="600"/>
                        </a:spcAft>
                      </a:pPr>
                      <a:r>
                        <a:rPr lang="en-NZ" sz="1200">
                          <a:effectLst/>
                        </a:rPr>
                        <a:t>2</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dirty="0" smtClean="0">
                          <a:effectLst/>
                        </a:rPr>
                        <a:t>Weak: High </a:t>
                      </a:r>
                      <a:r>
                        <a:rPr lang="en-NZ" sz="1100" dirty="0">
                          <a:effectLst/>
                        </a:rPr>
                        <a:t>level policy occasionally reviewed </a:t>
                      </a:r>
                      <a:endParaRPr lang="en-NZ" sz="1100" b="0" dirty="0">
                        <a:solidFill>
                          <a:srgbClr val="000000"/>
                        </a:solidFill>
                        <a:effectLst/>
                        <a:latin typeface="Calibri"/>
                        <a:ea typeface="Calibri"/>
                        <a:cs typeface="Times New Roman"/>
                      </a:endParaRPr>
                    </a:p>
                  </a:txBody>
                  <a:tcPr marL="68580" marR="68580" marT="0" marB="0"/>
                </a:tc>
              </a:tr>
              <a:tr h="321321">
                <a:tc>
                  <a:txBody>
                    <a:bodyPr/>
                    <a:lstStyle/>
                    <a:p>
                      <a:pPr marL="0" marR="0">
                        <a:lnSpc>
                          <a:spcPct val="107000"/>
                        </a:lnSpc>
                        <a:spcBef>
                          <a:spcPts val="0"/>
                        </a:spcBef>
                        <a:spcAft>
                          <a:spcPts val="600"/>
                        </a:spcAft>
                      </a:pPr>
                      <a:r>
                        <a:rPr lang="en-NZ" sz="1200">
                          <a:effectLst/>
                        </a:rPr>
                        <a:t>3</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dirty="0" smtClean="0">
                          <a:effectLst/>
                        </a:rPr>
                        <a:t>Moderate: High </a:t>
                      </a:r>
                      <a:r>
                        <a:rPr lang="en-NZ" sz="1100" dirty="0">
                          <a:effectLst/>
                        </a:rPr>
                        <a:t>level policy regularly reviewed without clear implementation</a:t>
                      </a:r>
                      <a:endParaRPr lang="en-NZ" sz="1100" b="0" dirty="0">
                        <a:solidFill>
                          <a:srgbClr val="000000"/>
                        </a:solidFill>
                        <a:effectLst/>
                        <a:latin typeface="Calibri"/>
                        <a:ea typeface="Calibri"/>
                        <a:cs typeface="Times New Roman"/>
                      </a:endParaRPr>
                    </a:p>
                  </a:txBody>
                  <a:tcPr marL="68580" marR="68580" marT="0" marB="0"/>
                </a:tc>
              </a:tr>
              <a:tr h="329167">
                <a:tc>
                  <a:txBody>
                    <a:bodyPr/>
                    <a:lstStyle/>
                    <a:p>
                      <a:pPr marL="0" marR="0">
                        <a:lnSpc>
                          <a:spcPct val="107000"/>
                        </a:lnSpc>
                        <a:spcBef>
                          <a:spcPts val="0"/>
                        </a:spcBef>
                        <a:spcAft>
                          <a:spcPts val="600"/>
                        </a:spcAft>
                      </a:pPr>
                      <a:r>
                        <a:rPr lang="en-NZ" sz="1200">
                          <a:effectLst/>
                        </a:rPr>
                        <a:t>4</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dirty="0" smtClean="0">
                          <a:effectLst/>
                        </a:rPr>
                        <a:t>Strong: High </a:t>
                      </a:r>
                      <a:r>
                        <a:rPr lang="en-NZ" sz="1100" dirty="0">
                          <a:effectLst/>
                        </a:rPr>
                        <a:t>level policy regularly reviewed with clear implementation</a:t>
                      </a:r>
                      <a:endParaRPr lang="en-NZ" sz="1100" b="0" dirty="0">
                        <a:solidFill>
                          <a:srgbClr val="000000"/>
                        </a:solidFill>
                        <a:effectLst/>
                        <a:latin typeface="Calibri"/>
                        <a:ea typeface="Calibri"/>
                        <a:cs typeface="Times New Roman"/>
                      </a:endParaRPr>
                    </a:p>
                  </a:txBody>
                  <a:tcPr marL="68580" marR="68580" marT="0" marB="0"/>
                </a:tc>
              </a:tr>
              <a:tr h="436591">
                <a:tc>
                  <a:txBody>
                    <a:bodyPr/>
                    <a:lstStyle/>
                    <a:p>
                      <a:pPr marL="0" marR="0">
                        <a:lnSpc>
                          <a:spcPct val="107000"/>
                        </a:lnSpc>
                        <a:spcBef>
                          <a:spcPts val="0"/>
                        </a:spcBef>
                        <a:spcAft>
                          <a:spcPts val="600"/>
                        </a:spcAft>
                      </a:pPr>
                      <a:r>
                        <a:rPr lang="en-NZ" sz="1200">
                          <a:effectLst/>
                        </a:rPr>
                        <a:t>5</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dirty="0" smtClean="0">
                          <a:effectLst/>
                        </a:rPr>
                        <a:t>Very strong: Transparent </a:t>
                      </a:r>
                      <a:r>
                        <a:rPr lang="en-NZ" sz="1100" dirty="0">
                          <a:effectLst/>
                        </a:rPr>
                        <a:t>investment policy with clear description of standards of governance expected of governance with regular review and oversight</a:t>
                      </a:r>
                      <a:endParaRPr lang="en-NZ" sz="1100" b="0" dirty="0">
                        <a:solidFill>
                          <a:srgbClr val="000000"/>
                        </a:solidFill>
                        <a:effectLst/>
                        <a:latin typeface="Calibri"/>
                        <a:ea typeface="Calibri"/>
                        <a:cs typeface="Times New Roman"/>
                      </a:endParaRPr>
                    </a:p>
                  </a:txBody>
                  <a:tcPr marL="68580" marR="68580" marT="0" marB="0"/>
                </a:tc>
              </a:tr>
            </a:tbl>
          </a:graphicData>
        </a:graphic>
      </p:graphicFrame>
      <p:sp>
        <p:nvSpPr>
          <p:cNvPr id="8" name="Title 1"/>
          <p:cNvSpPr txBox="1">
            <a:spLocks/>
          </p:cNvSpPr>
          <p:nvPr/>
        </p:nvSpPr>
        <p:spPr>
          <a:xfrm>
            <a:off x="342900" y="269575"/>
            <a:ext cx="6172200" cy="345544"/>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vert="horz" lIns="91440" tIns="45720" rIns="91440" bIns="45720" rtlCol="0" anchor="ctr">
            <a:no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600" dirty="0" smtClean="0"/>
              <a:t>ASSESSMENT QUESTIONS - GOVERNANCE</a:t>
            </a:r>
            <a:endParaRPr lang="en-US" sz="1600" dirty="0"/>
          </a:p>
        </p:txBody>
      </p:sp>
    </p:spTree>
    <p:extLst>
      <p:ext uri="{BB962C8B-B14F-4D97-AF65-F5344CB8AC3E}">
        <p14:creationId xmlns:p14="http://schemas.microsoft.com/office/powerpoint/2010/main" val="30915169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801561"/>
            <a:ext cx="6172200" cy="549259"/>
          </a:xfrm>
        </p:spPr>
        <p:txBody>
          <a:bodyPr>
            <a:normAutofit/>
          </a:bodyPr>
          <a:lstStyle/>
          <a:p>
            <a:r>
              <a:rPr lang="en-US" sz="2000" dirty="0" smtClean="0"/>
              <a:t>Additional points to consider - Governance</a:t>
            </a:r>
            <a:endParaRPr lang="en-US" sz="2000" dirty="0"/>
          </a:p>
        </p:txBody>
      </p:sp>
      <p:sp>
        <p:nvSpPr>
          <p:cNvPr id="3" name="Content Placeholder 2"/>
          <p:cNvSpPr>
            <a:spLocks noGrp="1"/>
          </p:cNvSpPr>
          <p:nvPr>
            <p:ph idx="1"/>
          </p:nvPr>
        </p:nvSpPr>
        <p:spPr/>
        <p:txBody>
          <a:bodyPr>
            <a:normAutofit/>
          </a:bodyPr>
          <a:lstStyle/>
          <a:p>
            <a:r>
              <a:rPr lang="en-NZ" sz="1400" dirty="0" smtClean="0"/>
              <a:t>Consider including </a:t>
            </a:r>
            <a:r>
              <a:rPr lang="en-NZ" sz="1400" dirty="0"/>
              <a:t>a question relating to whether financial institutions maintain risk cultures that are designed to identify and reduce the risk of corruption and bribery.  </a:t>
            </a:r>
          </a:p>
          <a:p>
            <a:r>
              <a:rPr lang="en-NZ" sz="1400" dirty="0"/>
              <a:t>A related question would be whether financial institutions’ risk culture and risk management frameworks are subject to external audit and, separately, supervisory oversight by the regulators.</a:t>
            </a:r>
            <a:r>
              <a:rPr lang="en-NZ" sz="1400" dirty="0" smtClean="0">
                <a:effectLst/>
              </a:rPr>
              <a:t> </a:t>
            </a:r>
          </a:p>
          <a:p>
            <a:r>
              <a:rPr lang="en-NZ" sz="1400" dirty="0"/>
              <a:t>A further question on governance is whether financial institutions maintain board risk management committees that oversee risk management in relation to financial integrity issues.</a:t>
            </a:r>
            <a:r>
              <a:rPr lang="en-NZ" sz="1400" dirty="0" smtClean="0">
                <a:effectLst/>
              </a:rPr>
              <a:t> </a:t>
            </a:r>
          </a:p>
          <a:p>
            <a:r>
              <a:rPr lang="en-NZ" sz="1400" dirty="0" smtClean="0"/>
              <a:t>Re: Q6: (this also appears in a text box on the Q6 page) Transparent auditing of income sources: What </a:t>
            </a:r>
            <a:r>
              <a:rPr lang="en-NZ" sz="1400" dirty="0"/>
              <a:t>about auditing of AML/CFT compliance, risk management, etc?  I am not sure why we would single out audit of income, as opposed to looking at the wider question of audit of financial institutions in respect of</a:t>
            </a:r>
            <a:r>
              <a:rPr lang="en-NZ" sz="1400" dirty="0" smtClean="0"/>
              <a:t>:</a:t>
            </a:r>
            <a:endParaRPr lang="en-NZ" sz="1400" dirty="0"/>
          </a:p>
          <a:p>
            <a:pPr lvl="1"/>
            <a:r>
              <a:rPr lang="en-NZ" sz="1000" dirty="0" smtClean="0"/>
              <a:t>Income </a:t>
            </a:r>
            <a:r>
              <a:rPr lang="en-NZ" sz="1000" dirty="0"/>
              <a:t>and expenses</a:t>
            </a:r>
          </a:p>
          <a:p>
            <a:pPr lvl="1"/>
            <a:r>
              <a:rPr lang="en-NZ" sz="1000" dirty="0" smtClean="0"/>
              <a:t>Compliance </a:t>
            </a:r>
            <a:r>
              <a:rPr lang="en-NZ" sz="1000" dirty="0"/>
              <a:t>with AML/CFT regulations;</a:t>
            </a:r>
          </a:p>
          <a:p>
            <a:pPr lvl="1"/>
            <a:r>
              <a:rPr lang="en-NZ" sz="1000" dirty="0" smtClean="0"/>
              <a:t>Adequacy </a:t>
            </a:r>
            <a:r>
              <a:rPr lang="en-NZ" sz="1000" dirty="0"/>
              <a:t>of their risk management framework in respect of matters relating to financial integrity.</a:t>
            </a:r>
            <a:r>
              <a:rPr lang="en-NZ" sz="1000" dirty="0" smtClean="0">
                <a:effectLst/>
              </a:rPr>
              <a:t> </a:t>
            </a:r>
          </a:p>
          <a:p>
            <a:r>
              <a:rPr lang="en-NZ" sz="1400" dirty="0" smtClean="0"/>
              <a:t>Re: Q7, (also appears in text box on Q7 page) Transparency of Regulatory Bodies’ Budgets, </a:t>
            </a:r>
            <a:r>
              <a:rPr lang="en-NZ" sz="1400" dirty="0"/>
              <a:t>I think a more pertinent question would be whether the relevant regulatory agencies are required to disclose details of the resource they allocate to the regulation and supervision of financial institutions in respect matters relating to financial integrity (eg regulation and supervision of AML/CFT).</a:t>
            </a:r>
          </a:p>
          <a:p>
            <a:endParaRPr lang="en-US" sz="1400" dirty="0"/>
          </a:p>
        </p:txBody>
      </p:sp>
      <p:sp>
        <p:nvSpPr>
          <p:cNvPr id="4" name="Title 1"/>
          <p:cNvSpPr txBox="1">
            <a:spLocks/>
          </p:cNvSpPr>
          <p:nvPr/>
        </p:nvSpPr>
        <p:spPr>
          <a:xfrm>
            <a:off x="342900" y="268979"/>
            <a:ext cx="6172200" cy="345544"/>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vert="horz" lIns="91440" tIns="45720" rIns="91440" bIns="45720" rtlCol="0" anchor="ctr">
            <a:no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600" dirty="0" smtClean="0"/>
              <a:t>ASSESSMENT QUESTIONS - GOVERNANCE</a:t>
            </a:r>
            <a:endParaRPr lang="en-US" sz="1600" dirty="0"/>
          </a:p>
        </p:txBody>
      </p:sp>
    </p:spTree>
    <p:extLst>
      <p:ext uri="{BB962C8B-B14F-4D97-AF65-F5344CB8AC3E}">
        <p14:creationId xmlns:p14="http://schemas.microsoft.com/office/powerpoint/2010/main" val="38220191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874681"/>
            <a:ext cx="6172200" cy="485867"/>
          </a:xfrm>
        </p:spPr>
        <p:txBody>
          <a:bodyPr>
            <a:noAutofit/>
          </a:bodyPr>
          <a:lstStyle/>
          <a:p>
            <a:r>
              <a:rPr lang="en-US" sz="2000" dirty="0" smtClean="0"/>
              <a:t>Survey questions for financial </a:t>
            </a:r>
            <a:r>
              <a:rPr lang="en-US" sz="2000" dirty="0" err="1" smtClean="0"/>
              <a:t>organisations</a:t>
            </a:r>
            <a:endParaRPr lang="en-US" sz="2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94306726"/>
              </p:ext>
            </p:extLst>
          </p:nvPr>
        </p:nvGraphicFramePr>
        <p:xfrm>
          <a:off x="342900" y="2494844"/>
          <a:ext cx="6172200" cy="4345620"/>
        </p:xfrm>
        <a:graphic>
          <a:graphicData uri="http://schemas.openxmlformats.org/drawingml/2006/table">
            <a:tbl>
              <a:tblPr firstRow="1" bandRow="1">
                <a:tableStyleId>{72833802-FEF1-4C79-8D5D-14CF1EAF98D9}</a:tableStyleId>
              </a:tblPr>
              <a:tblGrid>
                <a:gridCol w="717550"/>
                <a:gridCol w="5454650"/>
              </a:tblGrid>
              <a:tr h="535658">
                <a:tc>
                  <a:txBody>
                    <a:bodyPr/>
                    <a:lstStyle/>
                    <a:p>
                      <a:pPr marL="0" marR="0">
                        <a:lnSpc>
                          <a:spcPct val="107000"/>
                        </a:lnSpc>
                        <a:spcBef>
                          <a:spcPts val="600"/>
                        </a:spcBef>
                        <a:spcAft>
                          <a:spcPts val="600"/>
                        </a:spcAft>
                      </a:pPr>
                      <a:r>
                        <a:rPr lang="en-NZ" sz="1400">
                          <a:effectLst/>
                        </a:rPr>
                        <a:t> </a:t>
                      </a:r>
                      <a:endParaRPr lang="en-NZ" sz="1400">
                        <a:effectLst/>
                        <a:latin typeface="Calibri"/>
                        <a:ea typeface="Calibri"/>
                        <a:cs typeface="Times New Roman"/>
                      </a:endParaRPr>
                    </a:p>
                  </a:txBody>
                  <a:tcPr marL="51435" marR="51435" marT="0" marB="0"/>
                </a:tc>
                <a:tc>
                  <a:txBody>
                    <a:bodyPr/>
                    <a:lstStyle/>
                    <a:p>
                      <a:pPr marL="0" marR="0">
                        <a:lnSpc>
                          <a:spcPct val="107000"/>
                        </a:lnSpc>
                        <a:spcBef>
                          <a:spcPts val="600"/>
                        </a:spcBef>
                        <a:spcAft>
                          <a:spcPts val="600"/>
                        </a:spcAft>
                      </a:pPr>
                      <a:r>
                        <a:rPr lang="en-NZ" sz="1400" dirty="0" smtClean="0">
                          <a:effectLst/>
                        </a:rPr>
                        <a:t>QUESTIONS</a:t>
                      </a:r>
                      <a:endParaRPr lang="en-NZ" sz="1400" dirty="0">
                        <a:effectLst/>
                        <a:latin typeface="Calibri"/>
                        <a:ea typeface="Calibri"/>
                        <a:cs typeface="Times New Roman"/>
                      </a:endParaRPr>
                    </a:p>
                  </a:txBody>
                  <a:tcPr marL="51435" marR="51435" marT="0" marB="0"/>
                </a:tc>
              </a:tr>
              <a:tr h="1146454">
                <a:tc>
                  <a:txBody>
                    <a:bodyPr/>
                    <a:lstStyle/>
                    <a:p>
                      <a:pPr marL="0" marR="0">
                        <a:lnSpc>
                          <a:spcPct val="107000"/>
                        </a:lnSpc>
                        <a:spcBef>
                          <a:spcPts val="600"/>
                        </a:spcBef>
                        <a:spcAft>
                          <a:spcPts val="600"/>
                        </a:spcAft>
                      </a:pPr>
                      <a:r>
                        <a:rPr lang="en-NZ" sz="1400" b="0" i="0">
                          <a:solidFill>
                            <a:srgbClr val="000000"/>
                          </a:solidFill>
                          <a:effectLst/>
                          <a:latin typeface="Calibri"/>
                          <a:ea typeface="Calibri"/>
                          <a:cs typeface="Times New Roman"/>
                        </a:rPr>
                        <a:t>SQ4</a:t>
                      </a:r>
                    </a:p>
                  </a:txBody>
                  <a:tcPr marL="68580" marR="68580" marT="0" marB="0"/>
                </a:tc>
                <a:tc>
                  <a:txBody>
                    <a:bodyPr/>
                    <a:lstStyle/>
                    <a:p>
                      <a:pPr marL="0" marR="0" algn="just">
                        <a:lnSpc>
                          <a:spcPct val="107000"/>
                        </a:lnSpc>
                        <a:spcBef>
                          <a:spcPts val="600"/>
                        </a:spcBef>
                        <a:spcAft>
                          <a:spcPts val="0"/>
                        </a:spcAft>
                      </a:pPr>
                      <a:r>
                        <a:rPr lang="en-NZ" sz="1400" b="0" i="0">
                          <a:solidFill>
                            <a:srgbClr val="000000"/>
                          </a:solidFill>
                          <a:effectLst/>
                          <a:latin typeface="Calibri"/>
                          <a:ea typeface="Calibri"/>
                          <a:cs typeface="Times New Roman"/>
                        </a:rPr>
                        <a:t>Transparent financial statements: Do your institution’s published financial statements contain detailed information on the composition of income and expenses? </a:t>
                      </a:r>
                    </a:p>
                    <a:p>
                      <a:pPr marL="0" marR="0" algn="just">
                        <a:lnSpc>
                          <a:spcPct val="107000"/>
                        </a:lnSpc>
                        <a:spcBef>
                          <a:spcPts val="600"/>
                        </a:spcBef>
                        <a:spcAft>
                          <a:spcPts val="0"/>
                        </a:spcAft>
                      </a:pPr>
                      <a:r>
                        <a:rPr lang="en-NZ" sz="1400" b="0" i="0">
                          <a:solidFill>
                            <a:srgbClr val="000000"/>
                          </a:solidFill>
                          <a:effectLst/>
                          <a:latin typeface="Calibri"/>
                          <a:ea typeface="Calibri"/>
                          <a:cs typeface="Times New Roman"/>
                        </a:rPr>
                        <a:t> </a:t>
                      </a:r>
                    </a:p>
                  </a:txBody>
                  <a:tcPr marL="68580" marR="68580" marT="0" marB="0"/>
                </a:tc>
              </a:tr>
              <a:tr h="887358">
                <a:tc>
                  <a:txBody>
                    <a:bodyPr/>
                    <a:lstStyle/>
                    <a:p>
                      <a:pPr marL="0" marR="0">
                        <a:lnSpc>
                          <a:spcPct val="107000"/>
                        </a:lnSpc>
                        <a:spcBef>
                          <a:spcPts val="600"/>
                        </a:spcBef>
                        <a:spcAft>
                          <a:spcPts val="600"/>
                        </a:spcAft>
                      </a:pPr>
                      <a:r>
                        <a:rPr lang="en-NZ" sz="1400" b="0" i="0">
                          <a:solidFill>
                            <a:srgbClr val="000000"/>
                          </a:solidFill>
                          <a:effectLst/>
                          <a:latin typeface="Calibri"/>
                          <a:ea typeface="Calibri"/>
                          <a:cs typeface="Times New Roman"/>
                        </a:rPr>
                        <a:t>SQ5</a:t>
                      </a:r>
                    </a:p>
                  </a:txBody>
                  <a:tcPr marL="68580" marR="68580" marT="0" marB="0"/>
                </a:tc>
                <a:tc>
                  <a:txBody>
                    <a:bodyPr/>
                    <a:lstStyle/>
                    <a:p>
                      <a:pPr marL="0" marR="0">
                        <a:lnSpc>
                          <a:spcPct val="107000"/>
                        </a:lnSpc>
                        <a:spcBef>
                          <a:spcPts val="600"/>
                        </a:spcBef>
                        <a:spcAft>
                          <a:spcPts val="0"/>
                        </a:spcAft>
                      </a:pPr>
                      <a:r>
                        <a:rPr lang="en-NZ" sz="1400" b="0" i="0">
                          <a:solidFill>
                            <a:srgbClr val="000000"/>
                          </a:solidFill>
                          <a:effectLst/>
                          <a:latin typeface="Calibri"/>
                          <a:ea typeface="Calibri"/>
                          <a:cs typeface="Times New Roman"/>
                        </a:rPr>
                        <a:t>Public availability of audit results: Does the external and internal audit process for  your organisation capture information that assists in preventing bribery and corruption and on the other hand, in showing the returns that come from strong integrity systems?</a:t>
                      </a:r>
                    </a:p>
                    <a:p>
                      <a:pPr marL="0" marR="0">
                        <a:lnSpc>
                          <a:spcPct val="107000"/>
                        </a:lnSpc>
                        <a:spcBef>
                          <a:spcPts val="600"/>
                        </a:spcBef>
                        <a:spcAft>
                          <a:spcPts val="600"/>
                        </a:spcAft>
                      </a:pPr>
                      <a:r>
                        <a:rPr lang="en-NZ" sz="1400" b="0" i="0">
                          <a:solidFill>
                            <a:srgbClr val="000000"/>
                          </a:solidFill>
                          <a:effectLst/>
                          <a:latin typeface="Calibri"/>
                          <a:ea typeface="Calibri"/>
                          <a:cs typeface="Times New Roman"/>
                        </a:rPr>
                        <a:t> </a:t>
                      </a:r>
                    </a:p>
                  </a:txBody>
                  <a:tcPr marL="68580" marR="68580" marT="0" marB="0"/>
                </a:tc>
              </a:tr>
              <a:tr h="1146454">
                <a:tc>
                  <a:txBody>
                    <a:bodyPr/>
                    <a:lstStyle/>
                    <a:p>
                      <a:pPr marL="0" marR="0">
                        <a:lnSpc>
                          <a:spcPct val="107000"/>
                        </a:lnSpc>
                        <a:spcBef>
                          <a:spcPts val="600"/>
                        </a:spcBef>
                        <a:spcAft>
                          <a:spcPts val="600"/>
                        </a:spcAft>
                      </a:pPr>
                      <a:r>
                        <a:rPr lang="en-NZ" sz="1400" b="0" i="0">
                          <a:solidFill>
                            <a:srgbClr val="000000"/>
                          </a:solidFill>
                          <a:effectLst/>
                          <a:latin typeface="Calibri"/>
                          <a:ea typeface="Calibri"/>
                          <a:cs typeface="Times New Roman"/>
                        </a:rPr>
                        <a:t>SQ6</a:t>
                      </a:r>
                    </a:p>
                  </a:txBody>
                  <a:tcPr marL="68580" marR="68580" marT="0" marB="0"/>
                </a:tc>
                <a:tc>
                  <a:txBody>
                    <a:bodyPr/>
                    <a:lstStyle/>
                    <a:p>
                      <a:pPr marL="0" marR="0" algn="just">
                        <a:lnSpc>
                          <a:spcPct val="107000"/>
                        </a:lnSpc>
                        <a:spcBef>
                          <a:spcPts val="600"/>
                        </a:spcBef>
                        <a:spcAft>
                          <a:spcPts val="0"/>
                        </a:spcAft>
                      </a:pPr>
                      <a:r>
                        <a:rPr lang="en-NZ" sz="1400" b="0" i="0" dirty="0">
                          <a:solidFill>
                            <a:srgbClr val="000000"/>
                          </a:solidFill>
                          <a:effectLst/>
                          <a:latin typeface="Calibri"/>
                          <a:ea typeface="Calibri"/>
                          <a:cs typeface="Times New Roman"/>
                        </a:rPr>
                        <a:t>Policing corruption: does your organisation regularly investigate corruption and organised crime within your various activities and/or services and is there evidence of the effectiveness of this investigation including in respect of the education provided by the financial regulators, the Police and the SFO?</a:t>
                      </a:r>
                    </a:p>
                    <a:p>
                      <a:pPr marL="0" marR="0" algn="just">
                        <a:lnSpc>
                          <a:spcPct val="107000"/>
                        </a:lnSpc>
                        <a:spcBef>
                          <a:spcPts val="600"/>
                        </a:spcBef>
                        <a:spcAft>
                          <a:spcPts val="0"/>
                        </a:spcAft>
                      </a:pPr>
                      <a:r>
                        <a:rPr lang="en-NZ" sz="1400" b="0" i="0" dirty="0">
                          <a:solidFill>
                            <a:srgbClr val="000000"/>
                          </a:solidFill>
                          <a:effectLst/>
                          <a:latin typeface="Calibri"/>
                          <a:ea typeface="Calibri"/>
                          <a:cs typeface="Times New Roman"/>
                        </a:rPr>
                        <a:t> </a:t>
                      </a:r>
                    </a:p>
                  </a:txBody>
                  <a:tcPr marL="68580" marR="68580" marT="0" marB="0"/>
                </a:tc>
              </a:tr>
            </a:tbl>
          </a:graphicData>
        </a:graphic>
      </p:graphicFrame>
      <p:sp>
        <p:nvSpPr>
          <p:cNvPr id="5" name="Title 1"/>
          <p:cNvSpPr txBox="1">
            <a:spLocks/>
          </p:cNvSpPr>
          <p:nvPr/>
        </p:nvSpPr>
        <p:spPr>
          <a:xfrm>
            <a:off x="342900" y="202102"/>
            <a:ext cx="6172200" cy="428039"/>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vert="horz" lIns="91440" tIns="45720" rIns="91440" bIns="45720" rtlCol="0" anchor="ctr">
            <a:no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2000" dirty="0" smtClean="0"/>
              <a:t>SURVEY QUESTIONS - GOVERNANCE</a:t>
            </a:r>
            <a:endParaRPr lang="en-US" sz="2000" dirty="0"/>
          </a:p>
        </p:txBody>
      </p:sp>
    </p:spTree>
    <p:extLst>
      <p:ext uri="{BB962C8B-B14F-4D97-AF65-F5344CB8AC3E}">
        <p14:creationId xmlns:p14="http://schemas.microsoft.com/office/powerpoint/2010/main" val="30483362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697090"/>
            <a:ext cx="6242050" cy="411499"/>
          </a:xfrm>
        </p:spPr>
        <p:txBody>
          <a:bodyPr>
            <a:noAutofit/>
          </a:bodyPr>
          <a:lstStyle/>
          <a:p>
            <a:pPr algn="l"/>
            <a:r>
              <a:rPr lang="en-US" sz="2000" dirty="0"/>
              <a:t>9</a:t>
            </a:r>
            <a:r>
              <a:rPr lang="en-US" sz="2000" dirty="0" smtClean="0"/>
              <a:t>. Quality of scrutiny.</a:t>
            </a:r>
            <a:endParaRPr lang="en-US" sz="2000" dirty="0"/>
          </a:p>
        </p:txBody>
      </p:sp>
      <p:sp>
        <p:nvSpPr>
          <p:cNvPr id="3" name="Content Placeholder 2"/>
          <p:cNvSpPr>
            <a:spLocks noGrp="1"/>
          </p:cNvSpPr>
          <p:nvPr>
            <p:ph idx="1"/>
          </p:nvPr>
        </p:nvSpPr>
        <p:spPr>
          <a:xfrm>
            <a:off x="342900" y="1450860"/>
            <a:ext cx="6172200" cy="3277541"/>
          </a:xfrm>
        </p:spPr>
        <p:txBody>
          <a:bodyPr>
            <a:noAutofit/>
          </a:bodyPr>
          <a:lstStyle/>
          <a:p>
            <a:pPr marL="0" lvl="0" indent="0">
              <a:buNone/>
            </a:pPr>
            <a:r>
              <a:rPr lang="en-NZ" sz="1400" dirty="0"/>
              <a:t>To what extent i</a:t>
            </a:r>
            <a:r>
              <a:rPr lang="en-NZ" sz="1400" dirty="0" smtClean="0"/>
              <a:t>s </a:t>
            </a:r>
            <a:r>
              <a:rPr lang="en-NZ" sz="1400" dirty="0"/>
              <a:t>there independent and transparent regulatory scrutiny of financial institutions, aimed at identifying and addressing the factors that lead to bribery and corruption?</a:t>
            </a:r>
            <a:r>
              <a:rPr lang="en-NZ" sz="1400" dirty="0" smtClean="0">
                <a:effectLst/>
              </a:rPr>
              <a:t> </a:t>
            </a:r>
            <a:endParaRPr lang="en-NZ" sz="1400" dirty="0" smtClean="0"/>
          </a:p>
          <a:p>
            <a:pPr marL="0" lvl="0" indent="0">
              <a:buNone/>
            </a:pPr>
            <a:endParaRPr lang="en-NZ" sz="1400" dirty="0"/>
          </a:p>
        </p:txBody>
      </p:sp>
      <p:graphicFrame>
        <p:nvGraphicFramePr>
          <p:cNvPr id="6" name="Table 5"/>
          <p:cNvGraphicFramePr>
            <a:graphicFrameLocks noGrp="1"/>
          </p:cNvGraphicFramePr>
          <p:nvPr>
            <p:extLst>
              <p:ext uri="{D42A27DB-BD31-4B8C-83A1-F6EECF244321}">
                <p14:modId xmlns:p14="http://schemas.microsoft.com/office/powerpoint/2010/main" val="1360531109"/>
              </p:ext>
            </p:extLst>
          </p:nvPr>
        </p:nvGraphicFramePr>
        <p:xfrm>
          <a:off x="342900" y="6662299"/>
          <a:ext cx="6172200" cy="2473971"/>
        </p:xfrm>
        <a:graphic>
          <a:graphicData uri="http://schemas.openxmlformats.org/drawingml/2006/table">
            <a:tbl>
              <a:tblPr firstRow="1" bandRow="1">
                <a:tableStyleId>{F5AB1C69-6EDB-4FF4-983F-18BD219EF322}</a:tableStyleId>
              </a:tblPr>
              <a:tblGrid>
                <a:gridCol w="797243"/>
                <a:gridCol w="5374957"/>
              </a:tblGrid>
              <a:tr h="321321">
                <a:tc>
                  <a:txBody>
                    <a:bodyPr/>
                    <a:lstStyle/>
                    <a:p>
                      <a:pPr marL="0" marR="0">
                        <a:lnSpc>
                          <a:spcPct val="107000"/>
                        </a:lnSpc>
                        <a:spcBef>
                          <a:spcPts val="0"/>
                        </a:spcBef>
                        <a:spcAft>
                          <a:spcPts val="600"/>
                        </a:spcAft>
                      </a:pPr>
                      <a:r>
                        <a:rPr lang="en-NZ" sz="1200" dirty="0">
                          <a:effectLst/>
                        </a:rPr>
                        <a:t>Score</a:t>
                      </a:r>
                      <a:endParaRPr lang="en-NZ" sz="1200" dirty="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dirty="0" smtClean="0">
                          <a:effectLst/>
                        </a:rPr>
                        <a:t>Assessment</a:t>
                      </a:r>
                      <a:endParaRPr lang="en-NZ" sz="1200" dirty="0">
                        <a:effectLst/>
                        <a:latin typeface="Calibri"/>
                        <a:ea typeface="Calibri"/>
                        <a:cs typeface="Times New Roman"/>
                      </a:endParaRPr>
                    </a:p>
                  </a:txBody>
                  <a:tcPr marL="51435" marR="51435" marT="0" marB="0"/>
                </a:tc>
              </a:tr>
              <a:tr h="321321">
                <a:tc>
                  <a:txBody>
                    <a:bodyPr/>
                    <a:lstStyle/>
                    <a:p>
                      <a:pPr marL="0" marR="0">
                        <a:lnSpc>
                          <a:spcPct val="107000"/>
                        </a:lnSpc>
                        <a:spcBef>
                          <a:spcPts val="0"/>
                        </a:spcBef>
                        <a:spcAft>
                          <a:spcPts val="600"/>
                        </a:spcAft>
                      </a:pPr>
                      <a:r>
                        <a:rPr lang="en-NZ" sz="1200">
                          <a:effectLst/>
                        </a:rPr>
                        <a:t>1</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Very weak: No </a:t>
                      </a:r>
                      <a:r>
                        <a:rPr lang="en-NZ" sz="1100" b="0" dirty="0">
                          <a:solidFill>
                            <a:srgbClr val="000000"/>
                          </a:solidFill>
                          <a:effectLst/>
                          <a:latin typeface="Calibri"/>
                          <a:ea typeface="Calibri"/>
                          <a:cs typeface="Times New Roman"/>
                        </a:rPr>
                        <a:t>oversight or public visibility over financial institutions’ behaviour that might lead to bribery and corruption</a:t>
                      </a:r>
                    </a:p>
                  </a:txBody>
                  <a:tcPr marL="68580" marR="68580" marT="0" marB="0"/>
                </a:tc>
              </a:tr>
              <a:tr h="321321">
                <a:tc>
                  <a:txBody>
                    <a:bodyPr/>
                    <a:lstStyle/>
                    <a:p>
                      <a:pPr marL="0" marR="0">
                        <a:lnSpc>
                          <a:spcPct val="107000"/>
                        </a:lnSpc>
                        <a:spcBef>
                          <a:spcPts val="0"/>
                        </a:spcBef>
                        <a:spcAft>
                          <a:spcPts val="600"/>
                        </a:spcAft>
                      </a:pPr>
                      <a:r>
                        <a:rPr lang="en-NZ" sz="1200">
                          <a:effectLst/>
                        </a:rPr>
                        <a:t>2</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Weak: Financial </a:t>
                      </a:r>
                      <a:r>
                        <a:rPr lang="en-NZ" sz="1100" b="0" dirty="0">
                          <a:solidFill>
                            <a:srgbClr val="000000"/>
                          </a:solidFill>
                          <a:effectLst/>
                          <a:latin typeface="Calibri"/>
                          <a:ea typeface="Calibri"/>
                          <a:cs typeface="Times New Roman"/>
                        </a:rPr>
                        <a:t>institutions carry out regular voluntary due diligence on  bribery and corruption</a:t>
                      </a:r>
                    </a:p>
                  </a:txBody>
                  <a:tcPr marL="68580" marR="68580" marT="0" marB="0"/>
                </a:tc>
              </a:tr>
              <a:tr h="321321">
                <a:tc>
                  <a:txBody>
                    <a:bodyPr/>
                    <a:lstStyle/>
                    <a:p>
                      <a:pPr marL="0" marR="0">
                        <a:lnSpc>
                          <a:spcPct val="107000"/>
                        </a:lnSpc>
                        <a:spcBef>
                          <a:spcPts val="0"/>
                        </a:spcBef>
                        <a:spcAft>
                          <a:spcPts val="600"/>
                        </a:spcAft>
                      </a:pPr>
                      <a:r>
                        <a:rPr lang="en-NZ" sz="1200">
                          <a:effectLst/>
                        </a:rPr>
                        <a:t>3</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Moderate: Financial </a:t>
                      </a:r>
                      <a:r>
                        <a:rPr lang="en-NZ" sz="1100" b="0" dirty="0">
                          <a:solidFill>
                            <a:srgbClr val="000000"/>
                          </a:solidFill>
                          <a:effectLst/>
                          <a:latin typeface="Calibri"/>
                          <a:ea typeface="Calibri"/>
                          <a:cs typeface="Times New Roman"/>
                        </a:rPr>
                        <a:t>institutions report that the process for carrying out due diligence re bribery and corruption but are not subject to oversight</a:t>
                      </a:r>
                    </a:p>
                  </a:txBody>
                  <a:tcPr marL="68580" marR="68580" marT="0" marB="0"/>
                </a:tc>
              </a:tr>
              <a:tr h="329167">
                <a:tc>
                  <a:txBody>
                    <a:bodyPr/>
                    <a:lstStyle/>
                    <a:p>
                      <a:pPr marL="0" marR="0">
                        <a:lnSpc>
                          <a:spcPct val="107000"/>
                        </a:lnSpc>
                        <a:spcBef>
                          <a:spcPts val="0"/>
                        </a:spcBef>
                        <a:spcAft>
                          <a:spcPts val="600"/>
                        </a:spcAft>
                      </a:pPr>
                      <a:r>
                        <a:rPr lang="en-NZ" sz="1200">
                          <a:effectLst/>
                        </a:rPr>
                        <a:t>4</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Strong: Financial </a:t>
                      </a:r>
                      <a:r>
                        <a:rPr lang="en-NZ" sz="1100" b="0" dirty="0">
                          <a:solidFill>
                            <a:srgbClr val="000000"/>
                          </a:solidFill>
                          <a:effectLst/>
                          <a:latin typeface="Calibri"/>
                          <a:ea typeface="Calibri"/>
                          <a:cs typeface="Times New Roman"/>
                        </a:rPr>
                        <a:t>institutions report on the results of their monitoring of bribery and corruption and are subject to oversight  </a:t>
                      </a:r>
                    </a:p>
                  </a:txBody>
                  <a:tcPr marL="68580" marR="68580" marT="0" marB="0"/>
                </a:tc>
              </a:tr>
              <a:tr h="436591">
                <a:tc>
                  <a:txBody>
                    <a:bodyPr/>
                    <a:lstStyle/>
                    <a:p>
                      <a:pPr marL="0" marR="0">
                        <a:lnSpc>
                          <a:spcPct val="107000"/>
                        </a:lnSpc>
                        <a:spcBef>
                          <a:spcPts val="0"/>
                        </a:spcBef>
                        <a:spcAft>
                          <a:spcPts val="600"/>
                        </a:spcAft>
                      </a:pPr>
                      <a:r>
                        <a:rPr lang="en-NZ" sz="1200">
                          <a:effectLst/>
                        </a:rPr>
                        <a:t>5</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Very strong: Finance </a:t>
                      </a:r>
                      <a:r>
                        <a:rPr lang="en-NZ" sz="1100" b="0" dirty="0">
                          <a:solidFill>
                            <a:srgbClr val="000000"/>
                          </a:solidFill>
                          <a:effectLst/>
                          <a:latin typeface="Calibri"/>
                          <a:ea typeface="Calibri"/>
                          <a:cs typeface="Times New Roman"/>
                        </a:rPr>
                        <a:t>institutions report on the results of their monitoring of bribery and corruption and are subject to regulatory oversight. Public scrutiny is supported through transparent accounting which further underpins the institution’s strategic direction for sustainable growth</a:t>
                      </a:r>
                    </a:p>
                  </a:txBody>
                  <a:tcPr marL="68580" marR="68580" marT="0" marB="0"/>
                </a:tc>
              </a:tr>
            </a:tbl>
          </a:graphicData>
        </a:graphic>
      </p:graphicFrame>
      <p:sp>
        <p:nvSpPr>
          <p:cNvPr id="8" name="Title 1"/>
          <p:cNvSpPr txBox="1">
            <a:spLocks/>
          </p:cNvSpPr>
          <p:nvPr/>
        </p:nvSpPr>
        <p:spPr>
          <a:xfrm>
            <a:off x="342900" y="269575"/>
            <a:ext cx="6172200" cy="345544"/>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vert="horz" lIns="91440" tIns="45720" rIns="91440" bIns="45720" rtlCol="0" anchor="ctr">
            <a:no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600" dirty="0" smtClean="0"/>
              <a:t>ASSESSMENT QUESTIONS </a:t>
            </a:r>
            <a:r>
              <a:rPr lang="mr-IN" sz="1600" dirty="0" smtClean="0"/>
              <a:t>–</a:t>
            </a:r>
            <a:r>
              <a:rPr lang="en-US" sz="1600" dirty="0" smtClean="0"/>
              <a:t> FINANCIAL PERFORMANCE </a:t>
            </a:r>
            <a:endParaRPr lang="en-US" sz="1600" dirty="0"/>
          </a:p>
        </p:txBody>
      </p:sp>
    </p:spTree>
    <p:extLst>
      <p:ext uri="{BB962C8B-B14F-4D97-AF65-F5344CB8AC3E}">
        <p14:creationId xmlns:p14="http://schemas.microsoft.com/office/powerpoint/2010/main" val="4670531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697090"/>
            <a:ext cx="6242050" cy="411499"/>
          </a:xfrm>
        </p:spPr>
        <p:txBody>
          <a:bodyPr>
            <a:noAutofit/>
          </a:bodyPr>
          <a:lstStyle/>
          <a:p>
            <a:pPr algn="l"/>
            <a:r>
              <a:rPr lang="en-US" sz="2000" dirty="0" smtClean="0"/>
              <a:t>10. Asset disposal.</a:t>
            </a:r>
            <a:endParaRPr lang="en-US" sz="2000" dirty="0"/>
          </a:p>
        </p:txBody>
      </p:sp>
      <p:sp>
        <p:nvSpPr>
          <p:cNvPr id="3" name="Content Placeholder 2"/>
          <p:cNvSpPr>
            <a:spLocks noGrp="1"/>
          </p:cNvSpPr>
          <p:nvPr>
            <p:ph idx="1"/>
          </p:nvPr>
        </p:nvSpPr>
        <p:spPr>
          <a:xfrm>
            <a:off x="342900" y="1450860"/>
            <a:ext cx="6172200" cy="3277541"/>
          </a:xfrm>
        </p:spPr>
        <p:txBody>
          <a:bodyPr>
            <a:noAutofit/>
          </a:bodyPr>
          <a:lstStyle/>
          <a:p>
            <a:pPr marL="0" lvl="0" indent="0">
              <a:buNone/>
            </a:pPr>
            <a:r>
              <a:rPr lang="en-NZ" sz="1400" dirty="0"/>
              <a:t>To what extent is there regulatory oversight of the asset disposals conducted by banking and finance company establishments, and are the reports of such scrutiny publicly available?  Is there public disclosure of all forms of payment associated with asset sales and </a:t>
            </a:r>
            <a:r>
              <a:rPr lang="en-NZ" sz="1400" dirty="0" smtClean="0"/>
              <a:t>purchases?</a:t>
            </a:r>
            <a:r>
              <a:rPr lang="en-NZ" sz="1400" dirty="0" smtClean="0">
                <a:effectLst/>
              </a:rPr>
              <a:t> </a:t>
            </a:r>
            <a:endParaRPr lang="en-NZ" sz="1200" dirty="0"/>
          </a:p>
        </p:txBody>
      </p:sp>
      <p:graphicFrame>
        <p:nvGraphicFramePr>
          <p:cNvPr id="6" name="Table 5"/>
          <p:cNvGraphicFramePr>
            <a:graphicFrameLocks noGrp="1"/>
          </p:cNvGraphicFramePr>
          <p:nvPr>
            <p:extLst>
              <p:ext uri="{D42A27DB-BD31-4B8C-83A1-F6EECF244321}">
                <p14:modId xmlns:p14="http://schemas.microsoft.com/office/powerpoint/2010/main" val="3360127022"/>
              </p:ext>
            </p:extLst>
          </p:nvPr>
        </p:nvGraphicFramePr>
        <p:xfrm>
          <a:off x="342900" y="6662299"/>
          <a:ext cx="6172200" cy="2155558"/>
        </p:xfrm>
        <a:graphic>
          <a:graphicData uri="http://schemas.openxmlformats.org/drawingml/2006/table">
            <a:tbl>
              <a:tblPr firstRow="1" bandRow="1">
                <a:tableStyleId>{F5AB1C69-6EDB-4FF4-983F-18BD219EF322}</a:tableStyleId>
              </a:tblPr>
              <a:tblGrid>
                <a:gridCol w="797243"/>
                <a:gridCol w="5374957"/>
              </a:tblGrid>
              <a:tr h="321321">
                <a:tc>
                  <a:txBody>
                    <a:bodyPr/>
                    <a:lstStyle/>
                    <a:p>
                      <a:pPr marL="0" marR="0">
                        <a:lnSpc>
                          <a:spcPct val="107000"/>
                        </a:lnSpc>
                        <a:spcBef>
                          <a:spcPts val="0"/>
                        </a:spcBef>
                        <a:spcAft>
                          <a:spcPts val="600"/>
                        </a:spcAft>
                      </a:pPr>
                      <a:r>
                        <a:rPr lang="en-NZ" sz="1200" dirty="0">
                          <a:effectLst/>
                        </a:rPr>
                        <a:t>Score</a:t>
                      </a:r>
                      <a:endParaRPr lang="en-NZ" sz="1200" dirty="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dirty="0" smtClean="0">
                          <a:effectLst/>
                        </a:rPr>
                        <a:t>Assessment</a:t>
                      </a:r>
                      <a:endParaRPr lang="en-NZ" sz="1200" dirty="0">
                        <a:effectLst/>
                        <a:latin typeface="Calibri"/>
                        <a:ea typeface="Calibri"/>
                        <a:cs typeface="Times New Roman"/>
                      </a:endParaRPr>
                    </a:p>
                  </a:txBody>
                  <a:tcPr marL="51435" marR="51435" marT="0" marB="0"/>
                </a:tc>
              </a:tr>
              <a:tr h="321321">
                <a:tc>
                  <a:txBody>
                    <a:bodyPr/>
                    <a:lstStyle/>
                    <a:p>
                      <a:pPr marL="0" marR="0">
                        <a:lnSpc>
                          <a:spcPct val="107000"/>
                        </a:lnSpc>
                        <a:spcBef>
                          <a:spcPts val="0"/>
                        </a:spcBef>
                        <a:spcAft>
                          <a:spcPts val="600"/>
                        </a:spcAft>
                      </a:pPr>
                      <a:r>
                        <a:rPr lang="en-NZ" sz="1200">
                          <a:effectLst/>
                        </a:rPr>
                        <a:t>1</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Very weak: No </a:t>
                      </a:r>
                      <a:r>
                        <a:rPr lang="en-NZ" sz="1100" b="0" dirty="0">
                          <a:solidFill>
                            <a:srgbClr val="000000"/>
                          </a:solidFill>
                          <a:effectLst/>
                          <a:latin typeface="Calibri"/>
                          <a:ea typeface="Calibri"/>
                          <a:cs typeface="Times New Roman"/>
                        </a:rPr>
                        <a:t>oversight or public visibility over banking and finance institutions’ asset disposals</a:t>
                      </a:r>
                    </a:p>
                  </a:txBody>
                  <a:tcPr marL="68580" marR="68580" marT="0" marB="0"/>
                </a:tc>
              </a:tr>
              <a:tr h="321321">
                <a:tc>
                  <a:txBody>
                    <a:bodyPr/>
                    <a:lstStyle/>
                    <a:p>
                      <a:pPr marL="0" marR="0">
                        <a:lnSpc>
                          <a:spcPct val="107000"/>
                        </a:lnSpc>
                        <a:spcBef>
                          <a:spcPts val="0"/>
                        </a:spcBef>
                        <a:spcAft>
                          <a:spcPts val="600"/>
                        </a:spcAft>
                      </a:pPr>
                      <a:r>
                        <a:rPr lang="en-NZ" sz="1200">
                          <a:effectLst/>
                        </a:rPr>
                        <a:t>2</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Weak: Banking </a:t>
                      </a:r>
                      <a:r>
                        <a:rPr lang="en-NZ" sz="1100" b="0" dirty="0">
                          <a:solidFill>
                            <a:srgbClr val="000000"/>
                          </a:solidFill>
                          <a:effectLst/>
                          <a:latin typeface="Calibri"/>
                          <a:ea typeface="Calibri"/>
                          <a:cs typeface="Times New Roman"/>
                        </a:rPr>
                        <a:t>and finance institutions voluntarily report on asset disposals</a:t>
                      </a:r>
                    </a:p>
                  </a:txBody>
                  <a:tcPr marL="68580" marR="68580" marT="0" marB="0"/>
                </a:tc>
              </a:tr>
              <a:tr h="321321">
                <a:tc>
                  <a:txBody>
                    <a:bodyPr/>
                    <a:lstStyle/>
                    <a:p>
                      <a:pPr marL="0" marR="0">
                        <a:lnSpc>
                          <a:spcPct val="107000"/>
                        </a:lnSpc>
                        <a:spcBef>
                          <a:spcPts val="0"/>
                        </a:spcBef>
                        <a:spcAft>
                          <a:spcPts val="600"/>
                        </a:spcAft>
                      </a:pPr>
                      <a:r>
                        <a:rPr lang="en-NZ" sz="1200">
                          <a:effectLst/>
                        </a:rPr>
                        <a:t>3</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Moderate: Banking </a:t>
                      </a:r>
                      <a:r>
                        <a:rPr lang="en-NZ" sz="1100" b="0" dirty="0">
                          <a:solidFill>
                            <a:srgbClr val="000000"/>
                          </a:solidFill>
                          <a:effectLst/>
                          <a:latin typeface="Calibri"/>
                          <a:ea typeface="Calibri"/>
                          <a:cs typeface="Times New Roman"/>
                        </a:rPr>
                        <a:t>and finance institutions report on asset disposals but are not subject to oversight</a:t>
                      </a:r>
                    </a:p>
                  </a:txBody>
                  <a:tcPr marL="68580" marR="68580" marT="0" marB="0"/>
                </a:tc>
              </a:tr>
              <a:tr h="329167">
                <a:tc>
                  <a:txBody>
                    <a:bodyPr/>
                    <a:lstStyle/>
                    <a:p>
                      <a:pPr marL="0" marR="0">
                        <a:lnSpc>
                          <a:spcPct val="107000"/>
                        </a:lnSpc>
                        <a:spcBef>
                          <a:spcPts val="0"/>
                        </a:spcBef>
                        <a:spcAft>
                          <a:spcPts val="600"/>
                        </a:spcAft>
                      </a:pPr>
                      <a:r>
                        <a:rPr lang="en-NZ" sz="1200">
                          <a:effectLst/>
                        </a:rPr>
                        <a:t>4</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Strong: Banking </a:t>
                      </a:r>
                      <a:r>
                        <a:rPr lang="en-NZ" sz="1100" b="0" dirty="0">
                          <a:solidFill>
                            <a:srgbClr val="000000"/>
                          </a:solidFill>
                          <a:effectLst/>
                          <a:latin typeface="Calibri"/>
                          <a:ea typeface="Calibri"/>
                          <a:cs typeface="Times New Roman"/>
                        </a:rPr>
                        <a:t>and finance institutions report on asset disposals, and are subject to oversight  </a:t>
                      </a:r>
                    </a:p>
                  </a:txBody>
                  <a:tcPr marL="68580" marR="68580" marT="0" marB="0"/>
                </a:tc>
              </a:tr>
              <a:tr h="436591">
                <a:tc>
                  <a:txBody>
                    <a:bodyPr/>
                    <a:lstStyle/>
                    <a:p>
                      <a:pPr marL="0" marR="0">
                        <a:lnSpc>
                          <a:spcPct val="107000"/>
                        </a:lnSpc>
                        <a:spcBef>
                          <a:spcPts val="0"/>
                        </a:spcBef>
                        <a:spcAft>
                          <a:spcPts val="600"/>
                        </a:spcAft>
                      </a:pPr>
                      <a:r>
                        <a:rPr lang="en-NZ" sz="1200">
                          <a:effectLst/>
                        </a:rPr>
                        <a:t>5</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Very strong: Banking </a:t>
                      </a:r>
                      <a:r>
                        <a:rPr lang="en-NZ" sz="1100" b="0" dirty="0">
                          <a:solidFill>
                            <a:srgbClr val="000000"/>
                          </a:solidFill>
                          <a:effectLst/>
                          <a:latin typeface="Calibri"/>
                          <a:ea typeface="Calibri"/>
                          <a:cs typeface="Times New Roman"/>
                        </a:rPr>
                        <a:t>and finance institutions report on asset disposals, are subject to regulatory oversight and public scrutiny is supported through transparent accounting </a:t>
                      </a:r>
                    </a:p>
                  </a:txBody>
                  <a:tcPr marL="68580" marR="68580" marT="0" marB="0"/>
                </a:tc>
              </a:tr>
            </a:tbl>
          </a:graphicData>
        </a:graphic>
      </p:graphicFrame>
      <p:sp>
        <p:nvSpPr>
          <p:cNvPr id="8" name="Title 1"/>
          <p:cNvSpPr txBox="1">
            <a:spLocks/>
          </p:cNvSpPr>
          <p:nvPr/>
        </p:nvSpPr>
        <p:spPr>
          <a:xfrm>
            <a:off x="342900" y="269575"/>
            <a:ext cx="6172200" cy="345544"/>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vert="horz" lIns="91440" tIns="45720" rIns="91440" bIns="45720" rtlCol="0" anchor="ctr">
            <a:no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600" dirty="0" smtClean="0"/>
              <a:t>ASSESSMENT QUESTIONS </a:t>
            </a:r>
            <a:r>
              <a:rPr lang="mr-IN" sz="1600" dirty="0" smtClean="0"/>
              <a:t>–</a:t>
            </a:r>
            <a:r>
              <a:rPr lang="en-US" sz="1600" dirty="0" smtClean="0"/>
              <a:t> FINANCIAL PERFORMANCE </a:t>
            </a:r>
            <a:endParaRPr lang="en-US" sz="1600" dirty="0"/>
          </a:p>
        </p:txBody>
      </p:sp>
    </p:spTree>
    <p:extLst>
      <p:ext uri="{BB962C8B-B14F-4D97-AF65-F5344CB8AC3E}">
        <p14:creationId xmlns:p14="http://schemas.microsoft.com/office/powerpoint/2010/main" val="6537245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697090"/>
            <a:ext cx="6242050" cy="411499"/>
          </a:xfrm>
        </p:spPr>
        <p:txBody>
          <a:bodyPr>
            <a:noAutofit/>
          </a:bodyPr>
          <a:lstStyle/>
          <a:p>
            <a:pPr algn="l"/>
            <a:r>
              <a:rPr lang="en-US" sz="2000" dirty="0" smtClean="0"/>
              <a:t>11. Regulation of financial institutions.</a:t>
            </a:r>
            <a:endParaRPr lang="en-US" sz="2000" dirty="0"/>
          </a:p>
        </p:txBody>
      </p:sp>
      <p:sp>
        <p:nvSpPr>
          <p:cNvPr id="3" name="Content Placeholder 2"/>
          <p:cNvSpPr>
            <a:spLocks noGrp="1"/>
          </p:cNvSpPr>
          <p:nvPr>
            <p:ph idx="1"/>
          </p:nvPr>
        </p:nvSpPr>
        <p:spPr>
          <a:xfrm>
            <a:off x="342900" y="1450860"/>
            <a:ext cx="6172200" cy="3277541"/>
          </a:xfrm>
        </p:spPr>
        <p:txBody>
          <a:bodyPr>
            <a:noAutofit/>
          </a:bodyPr>
          <a:lstStyle/>
          <a:p>
            <a:pPr marL="0" indent="0">
              <a:buNone/>
            </a:pPr>
            <a:r>
              <a:rPr lang="en-NZ" sz="1400" dirty="0"/>
              <a:t>To what extent do regulators scrutinise and publicly report on financial institutions’ processes for detecting and combatting bribery and corruption? Is there regular scrutiny of risk management and internal audit in these areas? Is there scrutiny of policies in risk areas such as procurement and requests for </a:t>
            </a:r>
            <a:r>
              <a:rPr lang="en-NZ" sz="1400" dirty="0" smtClean="0"/>
              <a:t>tenders? </a:t>
            </a:r>
          </a:p>
        </p:txBody>
      </p:sp>
      <p:graphicFrame>
        <p:nvGraphicFramePr>
          <p:cNvPr id="6" name="Table 5"/>
          <p:cNvGraphicFramePr>
            <a:graphicFrameLocks noGrp="1"/>
          </p:cNvGraphicFramePr>
          <p:nvPr>
            <p:extLst>
              <p:ext uri="{D42A27DB-BD31-4B8C-83A1-F6EECF244321}">
                <p14:modId xmlns:p14="http://schemas.microsoft.com/office/powerpoint/2010/main" val="1217223982"/>
              </p:ext>
            </p:extLst>
          </p:nvPr>
        </p:nvGraphicFramePr>
        <p:xfrm>
          <a:off x="342900" y="6500854"/>
          <a:ext cx="6172200" cy="2473972"/>
        </p:xfrm>
        <a:graphic>
          <a:graphicData uri="http://schemas.openxmlformats.org/drawingml/2006/table">
            <a:tbl>
              <a:tblPr firstRow="1" bandRow="1">
                <a:tableStyleId>{F5AB1C69-6EDB-4FF4-983F-18BD219EF322}</a:tableStyleId>
              </a:tblPr>
              <a:tblGrid>
                <a:gridCol w="797243"/>
                <a:gridCol w="5374957"/>
              </a:tblGrid>
              <a:tr h="321321">
                <a:tc>
                  <a:txBody>
                    <a:bodyPr/>
                    <a:lstStyle/>
                    <a:p>
                      <a:pPr marL="0" marR="0">
                        <a:lnSpc>
                          <a:spcPct val="107000"/>
                        </a:lnSpc>
                        <a:spcBef>
                          <a:spcPts val="0"/>
                        </a:spcBef>
                        <a:spcAft>
                          <a:spcPts val="600"/>
                        </a:spcAft>
                      </a:pPr>
                      <a:r>
                        <a:rPr lang="en-NZ" sz="1200" dirty="0">
                          <a:effectLst/>
                        </a:rPr>
                        <a:t>Score</a:t>
                      </a:r>
                      <a:endParaRPr lang="en-NZ" sz="1200" dirty="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dirty="0" smtClean="0">
                          <a:effectLst/>
                        </a:rPr>
                        <a:t>Assessment</a:t>
                      </a:r>
                      <a:endParaRPr lang="en-NZ" sz="1200" dirty="0">
                        <a:effectLst/>
                        <a:latin typeface="Calibri"/>
                        <a:ea typeface="Calibri"/>
                        <a:cs typeface="Times New Roman"/>
                      </a:endParaRPr>
                    </a:p>
                  </a:txBody>
                  <a:tcPr marL="51435" marR="51435" marT="0" marB="0"/>
                </a:tc>
              </a:tr>
              <a:tr h="321321">
                <a:tc>
                  <a:txBody>
                    <a:bodyPr/>
                    <a:lstStyle/>
                    <a:p>
                      <a:pPr marL="0" marR="0">
                        <a:lnSpc>
                          <a:spcPct val="107000"/>
                        </a:lnSpc>
                        <a:spcBef>
                          <a:spcPts val="0"/>
                        </a:spcBef>
                        <a:spcAft>
                          <a:spcPts val="600"/>
                        </a:spcAft>
                      </a:pPr>
                      <a:r>
                        <a:rPr lang="en-NZ" sz="1200">
                          <a:effectLst/>
                        </a:rPr>
                        <a:t>1</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Very weak: No </a:t>
                      </a:r>
                      <a:r>
                        <a:rPr lang="en-NZ" sz="1100" b="0" dirty="0">
                          <a:solidFill>
                            <a:srgbClr val="000000"/>
                          </a:solidFill>
                          <a:effectLst/>
                          <a:latin typeface="Calibri"/>
                          <a:ea typeface="Calibri"/>
                          <a:cs typeface="Times New Roman"/>
                        </a:rPr>
                        <a:t>oversight or public visibility over financial institutions’ spending on commercially sensitive expenditure e.g. investment market activity</a:t>
                      </a:r>
                    </a:p>
                  </a:txBody>
                  <a:tcPr marL="68580" marR="68580" marT="0" marB="0"/>
                </a:tc>
              </a:tr>
              <a:tr h="321321">
                <a:tc>
                  <a:txBody>
                    <a:bodyPr/>
                    <a:lstStyle/>
                    <a:p>
                      <a:pPr marL="0" marR="0">
                        <a:lnSpc>
                          <a:spcPct val="107000"/>
                        </a:lnSpc>
                        <a:spcBef>
                          <a:spcPts val="0"/>
                        </a:spcBef>
                        <a:spcAft>
                          <a:spcPts val="600"/>
                        </a:spcAft>
                      </a:pPr>
                      <a:r>
                        <a:rPr lang="en-NZ" sz="1200">
                          <a:effectLst/>
                        </a:rPr>
                        <a:t>2</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Weak: Financial </a:t>
                      </a:r>
                      <a:r>
                        <a:rPr lang="en-NZ" sz="1100" b="0" dirty="0">
                          <a:solidFill>
                            <a:srgbClr val="000000"/>
                          </a:solidFill>
                          <a:effectLst/>
                          <a:latin typeface="Calibri"/>
                          <a:ea typeface="Calibri"/>
                          <a:cs typeface="Times New Roman"/>
                        </a:rPr>
                        <a:t>institutions voluntarily report on agreed sensitive expenditure e.g. investment market activity</a:t>
                      </a:r>
                    </a:p>
                  </a:txBody>
                  <a:tcPr marL="68580" marR="68580" marT="0" marB="0"/>
                </a:tc>
              </a:tr>
              <a:tr h="321321">
                <a:tc>
                  <a:txBody>
                    <a:bodyPr/>
                    <a:lstStyle/>
                    <a:p>
                      <a:pPr marL="0" marR="0">
                        <a:lnSpc>
                          <a:spcPct val="107000"/>
                        </a:lnSpc>
                        <a:spcBef>
                          <a:spcPts val="0"/>
                        </a:spcBef>
                        <a:spcAft>
                          <a:spcPts val="600"/>
                        </a:spcAft>
                      </a:pPr>
                      <a:r>
                        <a:rPr lang="en-NZ" sz="1200">
                          <a:effectLst/>
                        </a:rPr>
                        <a:t>3</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Moderate: Financial </a:t>
                      </a:r>
                      <a:r>
                        <a:rPr lang="en-NZ" sz="1100" b="0" dirty="0">
                          <a:solidFill>
                            <a:srgbClr val="000000"/>
                          </a:solidFill>
                          <a:effectLst/>
                          <a:latin typeface="Calibri"/>
                          <a:ea typeface="Calibri"/>
                          <a:cs typeface="Times New Roman"/>
                        </a:rPr>
                        <a:t>institutions report on agreed sensitive expenditure e.g. investment market activity but are not subject to oversight</a:t>
                      </a:r>
                    </a:p>
                  </a:txBody>
                  <a:tcPr marL="68580" marR="68580" marT="0" marB="0"/>
                </a:tc>
              </a:tr>
              <a:tr h="329167">
                <a:tc>
                  <a:txBody>
                    <a:bodyPr/>
                    <a:lstStyle/>
                    <a:p>
                      <a:pPr marL="0" marR="0">
                        <a:lnSpc>
                          <a:spcPct val="107000"/>
                        </a:lnSpc>
                        <a:spcBef>
                          <a:spcPts val="0"/>
                        </a:spcBef>
                        <a:spcAft>
                          <a:spcPts val="600"/>
                        </a:spcAft>
                      </a:pPr>
                      <a:r>
                        <a:rPr lang="en-NZ" sz="1200">
                          <a:effectLst/>
                        </a:rPr>
                        <a:t>4</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Strong: Financial </a:t>
                      </a:r>
                      <a:r>
                        <a:rPr lang="en-NZ" sz="1100" b="0" dirty="0">
                          <a:solidFill>
                            <a:srgbClr val="000000"/>
                          </a:solidFill>
                          <a:effectLst/>
                          <a:latin typeface="Calibri"/>
                          <a:ea typeface="Calibri"/>
                          <a:cs typeface="Times New Roman"/>
                        </a:rPr>
                        <a:t>institutions report on agreed sensitive expenditure e.g. investment market activity, and are subject to oversight which includes regular due diligence to monitor progress to prevent bribery and corruption</a:t>
                      </a:r>
                    </a:p>
                  </a:txBody>
                  <a:tcPr marL="68580" marR="68580" marT="0" marB="0"/>
                </a:tc>
              </a:tr>
              <a:tr h="436591">
                <a:tc>
                  <a:txBody>
                    <a:bodyPr/>
                    <a:lstStyle/>
                    <a:p>
                      <a:pPr marL="0" marR="0">
                        <a:lnSpc>
                          <a:spcPct val="107000"/>
                        </a:lnSpc>
                        <a:spcBef>
                          <a:spcPts val="0"/>
                        </a:spcBef>
                        <a:spcAft>
                          <a:spcPts val="600"/>
                        </a:spcAft>
                      </a:pPr>
                      <a:r>
                        <a:rPr lang="en-NZ" sz="1200">
                          <a:effectLst/>
                        </a:rPr>
                        <a:t>5</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Very strong: Financial </a:t>
                      </a:r>
                      <a:r>
                        <a:rPr lang="en-NZ" sz="1100" b="0" dirty="0">
                          <a:solidFill>
                            <a:srgbClr val="000000"/>
                          </a:solidFill>
                          <a:effectLst/>
                          <a:latin typeface="Calibri"/>
                          <a:ea typeface="Calibri"/>
                          <a:cs typeface="Times New Roman"/>
                        </a:rPr>
                        <a:t>institutions report on agreed sensitive expenditure e.g. investment market activity, are subject to regulatory oversight and public scrutiny is supported through transparent accounting</a:t>
                      </a:r>
                    </a:p>
                  </a:txBody>
                  <a:tcPr marL="68580" marR="68580" marT="0" marB="0"/>
                </a:tc>
              </a:tr>
            </a:tbl>
          </a:graphicData>
        </a:graphic>
      </p:graphicFrame>
      <p:sp>
        <p:nvSpPr>
          <p:cNvPr id="8" name="Title 1"/>
          <p:cNvSpPr txBox="1">
            <a:spLocks/>
          </p:cNvSpPr>
          <p:nvPr/>
        </p:nvSpPr>
        <p:spPr>
          <a:xfrm>
            <a:off x="342900" y="267772"/>
            <a:ext cx="6172200" cy="345544"/>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vert="horz" lIns="91440" tIns="45720" rIns="91440" bIns="45720" rtlCol="0" anchor="ctr">
            <a:no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600" dirty="0" smtClean="0"/>
              <a:t>ASSESSMENT QUESTIONS </a:t>
            </a:r>
            <a:r>
              <a:rPr lang="mr-IN" sz="1600" dirty="0" smtClean="0"/>
              <a:t>–</a:t>
            </a:r>
            <a:r>
              <a:rPr lang="en-US" sz="1600" dirty="0" smtClean="0"/>
              <a:t> FINANCIAL PERFORMANCE </a:t>
            </a:r>
            <a:endParaRPr lang="en-US" sz="1600" dirty="0"/>
          </a:p>
        </p:txBody>
      </p:sp>
      <p:sp>
        <p:nvSpPr>
          <p:cNvPr id="4" name="TextBox 3"/>
          <p:cNvSpPr txBox="1"/>
          <p:nvPr/>
        </p:nvSpPr>
        <p:spPr>
          <a:xfrm>
            <a:off x="3024085" y="3810103"/>
            <a:ext cx="2991799" cy="1015663"/>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NZ" sz="1200" dirty="0" smtClean="0"/>
              <a:t>A related (but distinct) question is whether the regulators review the adequacy of financial institutions’ governance arrangements in relation to their risk management policies and practices.</a:t>
            </a:r>
            <a:endParaRPr lang="en-NZ" sz="1200" dirty="0"/>
          </a:p>
        </p:txBody>
      </p:sp>
    </p:spTree>
    <p:extLst>
      <p:ext uri="{BB962C8B-B14F-4D97-AF65-F5344CB8AC3E}">
        <p14:creationId xmlns:p14="http://schemas.microsoft.com/office/powerpoint/2010/main" val="6537245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697090"/>
            <a:ext cx="6242050" cy="411499"/>
          </a:xfrm>
        </p:spPr>
        <p:txBody>
          <a:bodyPr>
            <a:noAutofit/>
          </a:bodyPr>
          <a:lstStyle/>
          <a:p>
            <a:pPr algn="l"/>
            <a:r>
              <a:rPr lang="en-US" sz="2000" dirty="0" smtClean="0"/>
              <a:t>12. Paying tax.</a:t>
            </a:r>
            <a:endParaRPr lang="en-US" sz="2000" dirty="0"/>
          </a:p>
        </p:txBody>
      </p:sp>
      <p:sp>
        <p:nvSpPr>
          <p:cNvPr id="3" name="Content Placeholder 2"/>
          <p:cNvSpPr>
            <a:spLocks noGrp="1"/>
          </p:cNvSpPr>
          <p:nvPr>
            <p:ph idx="1"/>
          </p:nvPr>
        </p:nvSpPr>
        <p:spPr>
          <a:xfrm>
            <a:off x="342900" y="1450860"/>
            <a:ext cx="6172200" cy="3277541"/>
          </a:xfrm>
        </p:spPr>
        <p:txBody>
          <a:bodyPr>
            <a:noAutofit/>
          </a:bodyPr>
          <a:lstStyle/>
          <a:p>
            <a:pPr marL="0" lvl="0" indent="0">
              <a:buNone/>
            </a:pPr>
            <a:r>
              <a:rPr lang="en-NZ" sz="1400" dirty="0"/>
              <a:t>How strong is the oversight exercised by the taxation authorities in the home and host jurisdictions to detect bribery and corruption and the linkages to the tax paid by financial </a:t>
            </a:r>
            <a:r>
              <a:rPr lang="en-NZ" sz="1400" dirty="0" smtClean="0"/>
              <a:t>institutions</a:t>
            </a:r>
            <a:r>
              <a:rPr lang="en-NZ" sz="1400" dirty="0" smtClean="0">
                <a:effectLst/>
              </a:rPr>
              <a:t>?</a:t>
            </a:r>
            <a:endParaRPr lang="en-NZ" sz="1200" dirty="0"/>
          </a:p>
        </p:txBody>
      </p:sp>
      <p:graphicFrame>
        <p:nvGraphicFramePr>
          <p:cNvPr id="6" name="Table 5"/>
          <p:cNvGraphicFramePr>
            <a:graphicFrameLocks noGrp="1"/>
          </p:cNvGraphicFramePr>
          <p:nvPr>
            <p:extLst>
              <p:ext uri="{D42A27DB-BD31-4B8C-83A1-F6EECF244321}">
                <p14:modId xmlns:p14="http://schemas.microsoft.com/office/powerpoint/2010/main" val="2484060810"/>
              </p:ext>
            </p:extLst>
          </p:nvPr>
        </p:nvGraphicFramePr>
        <p:xfrm>
          <a:off x="342900" y="5871132"/>
          <a:ext cx="6172200" cy="3191523"/>
        </p:xfrm>
        <a:graphic>
          <a:graphicData uri="http://schemas.openxmlformats.org/drawingml/2006/table">
            <a:tbl>
              <a:tblPr firstRow="1" bandRow="1">
                <a:tableStyleId>{F5AB1C69-6EDB-4FF4-983F-18BD219EF322}</a:tableStyleId>
              </a:tblPr>
              <a:tblGrid>
                <a:gridCol w="797243"/>
                <a:gridCol w="5374957"/>
              </a:tblGrid>
              <a:tr h="321321">
                <a:tc>
                  <a:txBody>
                    <a:bodyPr/>
                    <a:lstStyle/>
                    <a:p>
                      <a:pPr marL="0" marR="0">
                        <a:lnSpc>
                          <a:spcPct val="107000"/>
                        </a:lnSpc>
                        <a:spcBef>
                          <a:spcPts val="0"/>
                        </a:spcBef>
                        <a:spcAft>
                          <a:spcPts val="600"/>
                        </a:spcAft>
                      </a:pPr>
                      <a:r>
                        <a:rPr lang="en-NZ" sz="1200" dirty="0">
                          <a:effectLst/>
                        </a:rPr>
                        <a:t>Score</a:t>
                      </a:r>
                      <a:endParaRPr lang="en-NZ" sz="1200" dirty="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dirty="0" smtClean="0">
                          <a:effectLst/>
                        </a:rPr>
                        <a:t>Assessment</a:t>
                      </a:r>
                      <a:endParaRPr lang="en-NZ" sz="1200" dirty="0">
                        <a:effectLst/>
                        <a:latin typeface="Calibri"/>
                        <a:ea typeface="Calibri"/>
                        <a:cs typeface="Times New Roman"/>
                      </a:endParaRPr>
                    </a:p>
                  </a:txBody>
                  <a:tcPr marL="51435" marR="51435" marT="0" marB="0"/>
                </a:tc>
              </a:tr>
              <a:tr h="321321">
                <a:tc>
                  <a:txBody>
                    <a:bodyPr/>
                    <a:lstStyle/>
                    <a:p>
                      <a:pPr marL="0" marR="0">
                        <a:lnSpc>
                          <a:spcPct val="107000"/>
                        </a:lnSpc>
                        <a:spcBef>
                          <a:spcPts val="0"/>
                        </a:spcBef>
                        <a:spcAft>
                          <a:spcPts val="600"/>
                        </a:spcAft>
                      </a:pPr>
                      <a:r>
                        <a:rPr lang="en-NZ" sz="1200">
                          <a:effectLst/>
                        </a:rPr>
                        <a:t>1</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Very weak: No </a:t>
                      </a:r>
                      <a:r>
                        <a:rPr lang="en-NZ" sz="1100" b="0" dirty="0">
                          <a:solidFill>
                            <a:srgbClr val="000000"/>
                          </a:solidFill>
                          <a:effectLst/>
                          <a:latin typeface="Calibri"/>
                          <a:ea typeface="Calibri"/>
                          <a:cs typeface="Times New Roman"/>
                        </a:rPr>
                        <a:t>legislation or regulatory scrutiny and reporting to give government and the public an assurance that financial institutions are paying fair and reasonable taxation on revenues generated in country of operation</a:t>
                      </a:r>
                    </a:p>
                  </a:txBody>
                  <a:tcPr marL="68580" marR="68580" marT="0" marB="0"/>
                </a:tc>
              </a:tr>
              <a:tr h="321321">
                <a:tc>
                  <a:txBody>
                    <a:bodyPr/>
                    <a:lstStyle/>
                    <a:p>
                      <a:pPr marL="0" marR="0">
                        <a:lnSpc>
                          <a:spcPct val="107000"/>
                        </a:lnSpc>
                        <a:spcBef>
                          <a:spcPts val="0"/>
                        </a:spcBef>
                        <a:spcAft>
                          <a:spcPts val="600"/>
                        </a:spcAft>
                      </a:pPr>
                      <a:r>
                        <a:rPr lang="en-NZ" sz="1200">
                          <a:effectLst/>
                        </a:rPr>
                        <a:t>2</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Weak: Legislation </a:t>
                      </a:r>
                      <a:r>
                        <a:rPr lang="en-NZ" sz="1100" b="0" dirty="0">
                          <a:solidFill>
                            <a:srgbClr val="000000"/>
                          </a:solidFill>
                          <a:effectLst/>
                          <a:latin typeface="Calibri"/>
                          <a:ea typeface="Calibri"/>
                          <a:cs typeface="Times New Roman"/>
                        </a:rPr>
                        <a:t>exists but no regulator scrutiny and reporting to give government and the public an assurance that financial institutions are paying fair and reasonable taxation on revenues generated in country of operation</a:t>
                      </a:r>
                    </a:p>
                  </a:txBody>
                  <a:tcPr marL="68580" marR="68580" marT="0" marB="0"/>
                </a:tc>
              </a:tr>
              <a:tr h="321321">
                <a:tc>
                  <a:txBody>
                    <a:bodyPr/>
                    <a:lstStyle/>
                    <a:p>
                      <a:pPr marL="0" marR="0">
                        <a:lnSpc>
                          <a:spcPct val="107000"/>
                        </a:lnSpc>
                        <a:spcBef>
                          <a:spcPts val="0"/>
                        </a:spcBef>
                        <a:spcAft>
                          <a:spcPts val="600"/>
                        </a:spcAft>
                      </a:pPr>
                      <a:r>
                        <a:rPr lang="en-NZ" sz="1200">
                          <a:effectLst/>
                        </a:rPr>
                        <a:t>3</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Moderate: Legislation </a:t>
                      </a:r>
                      <a:r>
                        <a:rPr lang="en-NZ" sz="1100" b="0" dirty="0">
                          <a:solidFill>
                            <a:srgbClr val="000000"/>
                          </a:solidFill>
                          <a:effectLst/>
                          <a:latin typeface="Calibri"/>
                          <a:ea typeface="Calibri"/>
                          <a:cs typeface="Times New Roman"/>
                        </a:rPr>
                        <a:t>exists, and regulatory scrutiny but no reporting to give public assurance that financial institutions are paying fair and reasonable taxation on revenues generated in country of operation</a:t>
                      </a:r>
                    </a:p>
                  </a:txBody>
                  <a:tcPr marL="68580" marR="68580" marT="0" marB="0"/>
                </a:tc>
              </a:tr>
              <a:tr h="329167">
                <a:tc>
                  <a:txBody>
                    <a:bodyPr/>
                    <a:lstStyle/>
                    <a:p>
                      <a:pPr marL="0" marR="0">
                        <a:lnSpc>
                          <a:spcPct val="107000"/>
                        </a:lnSpc>
                        <a:spcBef>
                          <a:spcPts val="0"/>
                        </a:spcBef>
                        <a:spcAft>
                          <a:spcPts val="600"/>
                        </a:spcAft>
                      </a:pPr>
                      <a:r>
                        <a:rPr lang="en-NZ" sz="1200">
                          <a:effectLst/>
                        </a:rPr>
                        <a:t>4</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Strong: Legislation </a:t>
                      </a:r>
                      <a:r>
                        <a:rPr lang="en-NZ" sz="1100" b="0" dirty="0">
                          <a:solidFill>
                            <a:srgbClr val="000000"/>
                          </a:solidFill>
                          <a:effectLst/>
                          <a:latin typeface="Calibri"/>
                          <a:ea typeface="Calibri"/>
                          <a:cs typeface="Times New Roman"/>
                        </a:rPr>
                        <a:t>exists, and regulatory scrutiny and reporting gives government and the public some assurance that financial institutions are paying fair and reasonable taxation on revenues generated in country of operation  </a:t>
                      </a:r>
                    </a:p>
                  </a:txBody>
                  <a:tcPr marL="68580" marR="68580" marT="0" marB="0"/>
                </a:tc>
              </a:tr>
              <a:tr h="436591">
                <a:tc>
                  <a:txBody>
                    <a:bodyPr/>
                    <a:lstStyle/>
                    <a:p>
                      <a:pPr marL="0" marR="0">
                        <a:lnSpc>
                          <a:spcPct val="107000"/>
                        </a:lnSpc>
                        <a:spcBef>
                          <a:spcPts val="0"/>
                        </a:spcBef>
                        <a:spcAft>
                          <a:spcPts val="600"/>
                        </a:spcAft>
                      </a:pPr>
                      <a:r>
                        <a:rPr lang="en-NZ" sz="1200">
                          <a:effectLst/>
                        </a:rPr>
                        <a:t>5</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Very strong: Legislation </a:t>
                      </a:r>
                      <a:r>
                        <a:rPr lang="en-NZ" sz="1100" b="0" dirty="0">
                          <a:solidFill>
                            <a:srgbClr val="000000"/>
                          </a:solidFill>
                          <a:effectLst/>
                          <a:latin typeface="Calibri"/>
                          <a:ea typeface="Calibri"/>
                          <a:cs typeface="Times New Roman"/>
                        </a:rPr>
                        <a:t>and regulatory scrutiny and reporting gives government and the public a full assurance that all financial institutions pay fair and reasonable taxation on revenues generated in country of operation and finance organisations promote their role in the economy as taxpaying entities</a:t>
                      </a:r>
                    </a:p>
                  </a:txBody>
                  <a:tcPr marL="68580" marR="68580" marT="0" marB="0"/>
                </a:tc>
              </a:tr>
            </a:tbl>
          </a:graphicData>
        </a:graphic>
      </p:graphicFrame>
      <p:sp>
        <p:nvSpPr>
          <p:cNvPr id="8" name="Title 1"/>
          <p:cNvSpPr txBox="1">
            <a:spLocks/>
          </p:cNvSpPr>
          <p:nvPr/>
        </p:nvSpPr>
        <p:spPr>
          <a:xfrm>
            <a:off x="342900" y="277856"/>
            <a:ext cx="6172200" cy="345544"/>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vert="horz" lIns="91440" tIns="45720" rIns="91440" bIns="45720" rtlCol="0" anchor="ctr">
            <a:no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600" dirty="0" smtClean="0"/>
              <a:t>ASSESSMENT QUESTIONS </a:t>
            </a:r>
            <a:r>
              <a:rPr lang="mr-IN" sz="1600" dirty="0" smtClean="0"/>
              <a:t>–</a:t>
            </a:r>
            <a:r>
              <a:rPr lang="en-US" sz="1600" dirty="0" smtClean="0"/>
              <a:t> FINANCIAL PERFORMANCE </a:t>
            </a:r>
            <a:endParaRPr lang="en-US" sz="1600" dirty="0"/>
          </a:p>
        </p:txBody>
      </p:sp>
    </p:spTree>
    <p:extLst>
      <p:ext uri="{BB962C8B-B14F-4D97-AF65-F5344CB8AC3E}">
        <p14:creationId xmlns:p14="http://schemas.microsoft.com/office/powerpoint/2010/main" val="6537245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96699"/>
            <a:ext cx="6172200" cy="442815"/>
          </a:xfrm>
        </p:spPr>
        <p:txBody>
          <a:bodyPr>
            <a:normAutofit/>
          </a:bodyPr>
          <a:lstStyle/>
          <a:p>
            <a:r>
              <a:rPr lang="en-US" sz="2000" dirty="0" smtClean="0"/>
              <a:t>Consultation process</a:t>
            </a:r>
            <a:endParaRPr lang="en-US" sz="2000" dirty="0"/>
          </a:p>
        </p:txBody>
      </p:sp>
      <p:sp>
        <p:nvSpPr>
          <p:cNvPr id="3" name="Content Placeholder 2"/>
          <p:cNvSpPr>
            <a:spLocks noGrp="1"/>
          </p:cNvSpPr>
          <p:nvPr>
            <p:ph idx="1"/>
          </p:nvPr>
        </p:nvSpPr>
        <p:spPr>
          <a:xfrm>
            <a:off x="342900" y="1041366"/>
            <a:ext cx="6172200" cy="6537502"/>
          </a:xfrm>
        </p:spPr>
        <p:txBody>
          <a:bodyPr>
            <a:noAutofit/>
          </a:bodyPr>
          <a:lstStyle/>
          <a:p>
            <a:pPr marL="0" indent="0">
              <a:buNone/>
            </a:pPr>
            <a:r>
              <a:rPr lang="en-GB" sz="1100" dirty="0"/>
              <a:t>This consultation is in the spirit of demonstrating how consultation can work when people are given the time to provide feedback while the approach is being developed. Please note that this is a work-in-progress draft and could still change considerably as the 63 questions are further discussed and refined. Note too that the focus of this consultation is the prevention of bribery and corruption in the financial sector through an ethical, values-based culture (the integrity system) and then realising the benefits through process and strategic direction.  </a:t>
            </a:r>
            <a:endParaRPr lang="en-NZ" sz="1100" dirty="0"/>
          </a:p>
          <a:p>
            <a:pPr marL="0" lvl="0" indent="0">
              <a:buNone/>
            </a:pPr>
            <a:r>
              <a:rPr lang="en-NZ" sz="1100" b="1" dirty="0"/>
              <a:t>Please provide any general, overview comments you have (dot points fine - we will follow up for detail)</a:t>
            </a:r>
            <a:endParaRPr lang="en-NZ" sz="1100" dirty="0"/>
          </a:p>
          <a:p>
            <a:pPr marL="0" indent="0">
              <a:buNone/>
            </a:pPr>
            <a:r>
              <a:rPr lang="en-NZ" sz="1100" dirty="0"/>
              <a:t> </a:t>
            </a:r>
          </a:p>
          <a:p>
            <a:pPr marL="0" indent="0">
              <a:buNone/>
            </a:pPr>
            <a:r>
              <a:rPr lang="en-NZ" sz="1100" dirty="0"/>
              <a:t> </a:t>
            </a:r>
          </a:p>
          <a:p>
            <a:pPr marL="0" indent="0">
              <a:buNone/>
            </a:pPr>
            <a:r>
              <a:rPr lang="en-NZ" sz="1100" dirty="0"/>
              <a:t> </a:t>
            </a:r>
          </a:p>
          <a:p>
            <a:pPr marL="0" indent="0">
              <a:buNone/>
            </a:pPr>
            <a:r>
              <a:rPr lang="en-NZ" sz="1100" dirty="0"/>
              <a:t> </a:t>
            </a:r>
          </a:p>
          <a:p>
            <a:pPr marL="0" lvl="0" indent="0">
              <a:buNone/>
            </a:pPr>
            <a:r>
              <a:rPr lang="en-NZ" sz="1100" b="1" dirty="0"/>
              <a:t>‎Questions are grouped by 9 topics (see table pages) - are they the right topics? Which (if any) topic would you add? Which (if any) topic would you drop?</a:t>
            </a:r>
            <a:endParaRPr lang="en-NZ" sz="1100" dirty="0"/>
          </a:p>
          <a:p>
            <a:pPr marL="0" indent="0">
              <a:buNone/>
            </a:pPr>
            <a:r>
              <a:rPr lang="en-NZ" sz="1100" dirty="0"/>
              <a:t> </a:t>
            </a:r>
          </a:p>
          <a:p>
            <a:pPr marL="0" indent="0">
              <a:buNone/>
            </a:pPr>
            <a:r>
              <a:rPr lang="en-NZ" sz="1100" dirty="0"/>
              <a:t> </a:t>
            </a:r>
          </a:p>
          <a:p>
            <a:pPr marL="0" indent="0">
              <a:buNone/>
            </a:pPr>
            <a:r>
              <a:rPr lang="en-NZ" sz="1100" dirty="0"/>
              <a:t> </a:t>
            </a:r>
          </a:p>
          <a:p>
            <a:pPr marL="0" indent="0">
              <a:buNone/>
            </a:pPr>
            <a:r>
              <a:rPr lang="en-NZ" sz="1100" dirty="0"/>
              <a:t> </a:t>
            </a:r>
          </a:p>
          <a:p>
            <a:pPr marL="0" lvl="0" indent="0">
              <a:buNone/>
            </a:pPr>
            <a:r>
              <a:rPr lang="en-NZ" sz="1100" b="1" dirty="0"/>
              <a:t>The assessment is designed with 36 questions about the financial sector to be scored based on researched evidence ‎collected by 3 independent assessors working over 3 months.  In addition, there are 27 survey questions that will be distributed to all organisations in the financial services sector (including the regulators and disputes resolution services) for response. The anonymised results of the survey will be part of the evidence provided to the assessors.</a:t>
            </a:r>
            <a:endParaRPr lang="en-NZ" sz="1100" dirty="0"/>
          </a:p>
          <a:p>
            <a:pPr marL="0" indent="0">
              <a:buNone/>
            </a:pPr>
            <a:r>
              <a:rPr lang="en-NZ" sz="1100" dirty="0"/>
              <a:t> </a:t>
            </a:r>
          </a:p>
          <a:p>
            <a:pPr marL="0" lvl="0" indent="0">
              <a:buNone/>
            </a:pPr>
            <a:r>
              <a:rPr lang="en-GB" sz="1100" b="1" dirty="0"/>
              <a:t>Set out other subjects you think should be included in the assessment questions.</a:t>
            </a:r>
            <a:endParaRPr lang="en-NZ" sz="1100" dirty="0"/>
          </a:p>
          <a:p>
            <a:pPr marL="0" indent="0">
              <a:buNone/>
            </a:pPr>
            <a:r>
              <a:rPr lang="en-GB" sz="1100" dirty="0"/>
              <a:t> </a:t>
            </a:r>
            <a:endParaRPr lang="en-NZ" sz="1100" dirty="0"/>
          </a:p>
          <a:p>
            <a:pPr marL="0" indent="0">
              <a:buNone/>
            </a:pPr>
            <a:r>
              <a:rPr lang="en-GB" sz="1100" dirty="0"/>
              <a:t> </a:t>
            </a:r>
            <a:endParaRPr lang="en-NZ" sz="1100" dirty="0"/>
          </a:p>
          <a:p>
            <a:pPr marL="0" lvl="0" indent="0">
              <a:buNone/>
            </a:pPr>
            <a:r>
              <a:rPr lang="en-GB" sz="1100" b="1" dirty="0"/>
              <a:t>Are there existing assessment questions that the subjects could be added to as part of the guidance questions for the assessors' research and scoring and/or is there a main assessment or survey question/questions you would drop so that this subject could be a replacement?</a:t>
            </a:r>
            <a:endParaRPr lang="en-NZ" sz="1100" dirty="0"/>
          </a:p>
          <a:p>
            <a:pPr marL="0" indent="0">
              <a:buNone/>
            </a:pPr>
            <a:r>
              <a:rPr lang="en-GB" sz="1100" dirty="0"/>
              <a:t> </a:t>
            </a:r>
            <a:endParaRPr lang="en-NZ" sz="1100" dirty="0"/>
          </a:p>
          <a:p>
            <a:pPr marL="0" indent="0">
              <a:buNone/>
            </a:pPr>
            <a:r>
              <a:rPr lang="en-GB" sz="1100" dirty="0"/>
              <a:t> </a:t>
            </a:r>
            <a:endParaRPr lang="en-NZ" sz="1100" dirty="0"/>
          </a:p>
          <a:p>
            <a:pPr marL="0" lvl="0" indent="0">
              <a:buNone/>
            </a:pPr>
            <a:r>
              <a:rPr lang="en-GB" sz="1100" b="1" dirty="0"/>
              <a:t>The survey questions are in draft form in this version of the assessment. Are there other questions you'd like to see included as part of the survey?</a:t>
            </a:r>
            <a:endParaRPr lang="en-NZ" sz="1100" dirty="0"/>
          </a:p>
          <a:p>
            <a:pPr marL="0" indent="0">
              <a:buNone/>
            </a:pPr>
            <a:r>
              <a:rPr lang="en-GB" sz="1100" dirty="0"/>
              <a:t> </a:t>
            </a:r>
            <a:endParaRPr lang="en-NZ" sz="1100" dirty="0"/>
          </a:p>
          <a:p>
            <a:pPr marL="0" indent="0">
              <a:buNone/>
            </a:pPr>
            <a:r>
              <a:rPr lang="en-GB" sz="1100" dirty="0"/>
              <a:t> </a:t>
            </a:r>
            <a:endParaRPr lang="en-NZ" sz="1100" dirty="0"/>
          </a:p>
          <a:p>
            <a:pPr marL="0" lvl="0" indent="0">
              <a:buNone/>
            </a:pPr>
            <a:r>
              <a:rPr lang="en-GB" sz="1100" b="1" dirty="0"/>
              <a:t>Are there any survey questions you would like to see replaced?</a:t>
            </a:r>
            <a:endParaRPr lang="en-NZ" sz="1100" dirty="0"/>
          </a:p>
          <a:p>
            <a:pPr marL="0" indent="0">
              <a:buNone/>
            </a:pPr>
            <a:r>
              <a:rPr lang="en-GB" sz="1100" dirty="0"/>
              <a:t> </a:t>
            </a:r>
            <a:endParaRPr lang="en-NZ" sz="1100" dirty="0"/>
          </a:p>
          <a:p>
            <a:pPr marL="0" indent="0">
              <a:buNone/>
            </a:pPr>
            <a:r>
              <a:rPr lang="en-GB" sz="1100" dirty="0"/>
              <a:t>As well as answering the above questions you are welcome to comment in tracked changes on the document as a whole by renaming this version in a way that identifies you.  If you are willing to be contacted, please include contact details.</a:t>
            </a:r>
            <a:endParaRPr lang="en-NZ" sz="1100" dirty="0"/>
          </a:p>
          <a:p>
            <a:pPr marL="0" indent="0">
              <a:buNone/>
            </a:pPr>
            <a:r>
              <a:rPr lang="en-GB" sz="1100" dirty="0"/>
              <a:t>Name: </a:t>
            </a:r>
            <a:r>
              <a:rPr lang="en-GB" sz="1100" u="sng" dirty="0"/>
              <a:t>				</a:t>
            </a:r>
            <a:r>
              <a:rPr lang="en-GB" sz="1100" dirty="0"/>
              <a:t>	Email: </a:t>
            </a:r>
            <a:r>
              <a:rPr lang="en-GB" sz="1100" u="sng" dirty="0"/>
              <a:t>						</a:t>
            </a:r>
            <a:endParaRPr lang="en-NZ" sz="1100" dirty="0"/>
          </a:p>
          <a:p>
            <a:pPr marL="0" indent="0">
              <a:buNone/>
            </a:pPr>
            <a:r>
              <a:rPr lang="en-GB" sz="1100" b="1" dirty="0"/>
              <a:t>PLEASE EMAIL THIS PAGE (or attach the complete document) TO: </a:t>
            </a:r>
            <a:r>
              <a:rPr lang="en-GB" sz="1100" b="1" u="sng" dirty="0">
                <a:hlinkClick r:id="rId2"/>
              </a:rPr>
              <a:t>FISA@TINZ.ORG.NZ</a:t>
            </a:r>
            <a:endParaRPr lang="en-NZ" sz="1100" dirty="0"/>
          </a:p>
          <a:p>
            <a:pPr marL="0" indent="0">
              <a:buNone/>
            </a:pPr>
            <a:r>
              <a:rPr lang="en-GB" sz="1100" dirty="0"/>
              <a:t>Thank you for your feedback.</a:t>
            </a:r>
            <a:r>
              <a:rPr lang="en-NZ" sz="1100" dirty="0"/>
              <a:t/>
            </a:r>
            <a:br>
              <a:rPr lang="en-NZ" sz="1100" dirty="0"/>
            </a:br>
            <a:endParaRPr lang="en-NZ" sz="1100" dirty="0"/>
          </a:p>
          <a:p>
            <a:endParaRPr lang="en-US" sz="1100" dirty="0"/>
          </a:p>
        </p:txBody>
      </p:sp>
    </p:spTree>
    <p:extLst>
      <p:ext uri="{BB962C8B-B14F-4D97-AF65-F5344CB8AC3E}">
        <p14:creationId xmlns:p14="http://schemas.microsoft.com/office/powerpoint/2010/main" val="19544918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874682"/>
            <a:ext cx="6172200" cy="485867"/>
          </a:xfrm>
        </p:spPr>
        <p:txBody>
          <a:bodyPr>
            <a:noAutofit/>
          </a:bodyPr>
          <a:lstStyle/>
          <a:p>
            <a:r>
              <a:rPr lang="en-US" sz="2000" dirty="0" smtClean="0"/>
              <a:t>Survey questions for financial </a:t>
            </a:r>
            <a:r>
              <a:rPr lang="en-US" sz="2000" dirty="0" err="1" smtClean="0"/>
              <a:t>organisations</a:t>
            </a:r>
            <a:endParaRPr lang="en-US" sz="2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429602646"/>
              </p:ext>
            </p:extLst>
          </p:nvPr>
        </p:nvGraphicFramePr>
        <p:xfrm>
          <a:off x="342900" y="2494844"/>
          <a:ext cx="6172200" cy="4573903"/>
        </p:xfrm>
        <a:graphic>
          <a:graphicData uri="http://schemas.openxmlformats.org/drawingml/2006/table">
            <a:tbl>
              <a:tblPr firstRow="1" bandRow="1">
                <a:tableStyleId>{F2DE63D5-997A-4646-A377-4702673A728D}</a:tableStyleId>
              </a:tblPr>
              <a:tblGrid>
                <a:gridCol w="717550"/>
                <a:gridCol w="5454650"/>
              </a:tblGrid>
              <a:tr h="535658">
                <a:tc>
                  <a:txBody>
                    <a:bodyPr/>
                    <a:lstStyle/>
                    <a:p>
                      <a:pPr marL="0" marR="0">
                        <a:lnSpc>
                          <a:spcPct val="107000"/>
                        </a:lnSpc>
                        <a:spcBef>
                          <a:spcPts val="600"/>
                        </a:spcBef>
                        <a:spcAft>
                          <a:spcPts val="600"/>
                        </a:spcAft>
                      </a:pPr>
                      <a:r>
                        <a:rPr lang="en-NZ" sz="1400">
                          <a:effectLst/>
                        </a:rPr>
                        <a:t> </a:t>
                      </a:r>
                      <a:endParaRPr lang="en-NZ" sz="1400">
                        <a:effectLst/>
                        <a:latin typeface="Calibri"/>
                        <a:ea typeface="Calibri"/>
                        <a:cs typeface="Times New Roman"/>
                      </a:endParaRPr>
                    </a:p>
                  </a:txBody>
                  <a:tcPr marL="51435" marR="51435" marT="0" marB="0"/>
                </a:tc>
                <a:tc>
                  <a:txBody>
                    <a:bodyPr/>
                    <a:lstStyle/>
                    <a:p>
                      <a:pPr marL="0" marR="0">
                        <a:lnSpc>
                          <a:spcPct val="107000"/>
                        </a:lnSpc>
                        <a:spcBef>
                          <a:spcPts val="600"/>
                        </a:spcBef>
                        <a:spcAft>
                          <a:spcPts val="600"/>
                        </a:spcAft>
                      </a:pPr>
                      <a:r>
                        <a:rPr lang="en-NZ" sz="1400" dirty="0" smtClean="0">
                          <a:effectLst/>
                        </a:rPr>
                        <a:t>QUESTIONS</a:t>
                      </a:r>
                      <a:endParaRPr lang="en-NZ" sz="1400" dirty="0">
                        <a:effectLst/>
                        <a:latin typeface="Calibri"/>
                        <a:ea typeface="Calibri"/>
                        <a:cs typeface="Times New Roman"/>
                      </a:endParaRPr>
                    </a:p>
                  </a:txBody>
                  <a:tcPr marL="51435" marR="51435" marT="0" marB="0"/>
                </a:tc>
              </a:tr>
              <a:tr h="1146454">
                <a:tc>
                  <a:txBody>
                    <a:bodyPr/>
                    <a:lstStyle/>
                    <a:p>
                      <a:pPr marL="0" marR="0">
                        <a:lnSpc>
                          <a:spcPct val="107000"/>
                        </a:lnSpc>
                        <a:spcBef>
                          <a:spcPts val="600"/>
                        </a:spcBef>
                        <a:spcAft>
                          <a:spcPts val="600"/>
                        </a:spcAft>
                      </a:pPr>
                      <a:r>
                        <a:rPr lang="en-NZ" sz="1400" b="0" i="0">
                          <a:solidFill>
                            <a:srgbClr val="000000"/>
                          </a:solidFill>
                          <a:effectLst/>
                          <a:latin typeface="Calibri"/>
                          <a:ea typeface="Calibri"/>
                          <a:cs typeface="Times New Roman"/>
                        </a:rPr>
                        <a:t>SQ7</a:t>
                      </a:r>
                    </a:p>
                  </a:txBody>
                  <a:tcPr marL="68580" marR="68580" marT="0" marB="0"/>
                </a:tc>
                <a:tc>
                  <a:txBody>
                    <a:bodyPr/>
                    <a:lstStyle/>
                    <a:p>
                      <a:pPr marL="0" marR="0" algn="just">
                        <a:lnSpc>
                          <a:spcPct val="107000"/>
                        </a:lnSpc>
                        <a:spcBef>
                          <a:spcPts val="600"/>
                        </a:spcBef>
                        <a:spcAft>
                          <a:spcPts val="0"/>
                        </a:spcAft>
                      </a:pPr>
                      <a:r>
                        <a:rPr lang="en-NZ" sz="1400" b="0" i="0" dirty="0" smtClean="0">
                          <a:solidFill>
                            <a:srgbClr val="000000"/>
                          </a:solidFill>
                          <a:effectLst/>
                          <a:latin typeface="Calibri"/>
                          <a:ea typeface="Calibri"/>
                          <a:cs typeface="Times New Roman"/>
                        </a:rPr>
                        <a:t>Do </a:t>
                      </a:r>
                      <a:r>
                        <a:rPr lang="en-NZ" sz="1400" b="0" i="0" dirty="0">
                          <a:solidFill>
                            <a:srgbClr val="000000"/>
                          </a:solidFill>
                          <a:effectLst/>
                          <a:latin typeface="Calibri"/>
                          <a:ea typeface="Calibri"/>
                          <a:cs typeface="Times New Roman"/>
                        </a:rPr>
                        <a:t>your financial institution’s financial statements cover all of your institution’s expenses and expenditures or are some items excluded from the financial statements?  If the latter, how material are the exclusions?</a:t>
                      </a:r>
                    </a:p>
                  </a:txBody>
                  <a:tcPr marL="68580" marR="68580" marT="0" marB="0"/>
                </a:tc>
              </a:tr>
              <a:tr h="887358">
                <a:tc>
                  <a:txBody>
                    <a:bodyPr/>
                    <a:lstStyle/>
                    <a:p>
                      <a:pPr marL="0" marR="0">
                        <a:lnSpc>
                          <a:spcPct val="107000"/>
                        </a:lnSpc>
                        <a:spcBef>
                          <a:spcPts val="600"/>
                        </a:spcBef>
                        <a:spcAft>
                          <a:spcPts val="600"/>
                        </a:spcAft>
                      </a:pPr>
                      <a:r>
                        <a:rPr lang="en-NZ" sz="1400" b="0" i="0">
                          <a:solidFill>
                            <a:srgbClr val="000000"/>
                          </a:solidFill>
                          <a:effectLst/>
                          <a:latin typeface="Calibri"/>
                          <a:ea typeface="Calibri"/>
                          <a:cs typeface="Times New Roman"/>
                        </a:rPr>
                        <a:t>SQ8</a:t>
                      </a:r>
                    </a:p>
                  </a:txBody>
                  <a:tcPr marL="68580" marR="68580" marT="0" marB="0"/>
                </a:tc>
                <a:tc>
                  <a:txBody>
                    <a:bodyPr/>
                    <a:lstStyle/>
                    <a:p>
                      <a:pPr marL="0" marR="0" algn="just">
                        <a:lnSpc>
                          <a:spcPct val="107000"/>
                        </a:lnSpc>
                        <a:spcBef>
                          <a:spcPts val="600"/>
                        </a:spcBef>
                        <a:spcAft>
                          <a:spcPts val="0"/>
                        </a:spcAft>
                      </a:pPr>
                      <a:r>
                        <a:rPr lang="en-NZ" sz="1400" b="0" i="0" dirty="0">
                          <a:solidFill>
                            <a:srgbClr val="000000"/>
                          </a:solidFill>
                          <a:effectLst/>
                          <a:latin typeface="Calibri"/>
                          <a:ea typeface="Calibri"/>
                          <a:cs typeface="Times New Roman"/>
                        </a:rPr>
                        <a:t>Ownership of commercial businesses: Does your financial institution have beneficial ownership of commercial businesses? If so, how transparent are details of the operations and finances of such businesses and what steps are in place to recognise and report on related-party transactions?</a:t>
                      </a:r>
                    </a:p>
                    <a:p>
                      <a:pPr marL="0" marR="0" algn="just">
                        <a:lnSpc>
                          <a:spcPct val="107000"/>
                        </a:lnSpc>
                        <a:spcBef>
                          <a:spcPts val="600"/>
                        </a:spcBef>
                        <a:spcAft>
                          <a:spcPts val="0"/>
                        </a:spcAft>
                      </a:pPr>
                      <a:r>
                        <a:rPr lang="en-NZ" sz="1400" b="0" i="0" dirty="0">
                          <a:solidFill>
                            <a:srgbClr val="000000"/>
                          </a:solidFill>
                          <a:effectLst/>
                          <a:latin typeface="Calibri"/>
                          <a:ea typeface="Calibri"/>
                          <a:cs typeface="Times New Roman"/>
                        </a:rPr>
                        <a:t> </a:t>
                      </a:r>
                    </a:p>
                  </a:txBody>
                  <a:tcPr marL="68580" marR="68580" marT="0" marB="0"/>
                </a:tc>
              </a:tr>
              <a:tr h="1146454">
                <a:tc>
                  <a:txBody>
                    <a:bodyPr/>
                    <a:lstStyle/>
                    <a:p>
                      <a:pPr marL="0" marR="0">
                        <a:lnSpc>
                          <a:spcPct val="107000"/>
                        </a:lnSpc>
                        <a:spcBef>
                          <a:spcPts val="600"/>
                        </a:spcBef>
                        <a:spcAft>
                          <a:spcPts val="600"/>
                        </a:spcAft>
                      </a:pPr>
                      <a:r>
                        <a:rPr lang="en-NZ" sz="1400" b="0" i="0">
                          <a:solidFill>
                            <a:srgbClr val="000000"/>
                          </a:solidFill>
                          <a:effectLst/>
                          <a:latin typeface="Calibri"/>
                          <a:ea typeface="Calibri"/>
                          <a:cs typeface="Times New Roman"/>
                        </a:rPr>
                        <a:t>SQ9</a:t>
                      </a:r>
                    </a:p>
                  </a:txBody>
                  <a:tcPr marL="68580" marR="68580" marT="0" marB="0"/>
                </a:tc>
                <a:tc>
                  <a:txBody>
                    <a:bodyPr/>
                    <a:lstStyle/>
                    <a:p>
                      <a:pPr marL="0" marR="0" algn="just">
                        <a:lnSpc>
                          <a:spcPct val="107000"/>
                        </a:lnSpc>
                        <a:spcBef>
                          <a:spcPts val="600"/>
                        </a:spcBef>
                        <a:spcAft>
                          <a:spcPts val="0"/>
                        </a:spcAft>
                      </a:pPr>
                      <a:r>
                        <a:rPr lang="en-NZ" sz="1400" b="0" i="0" dirty="0">
                          <a:solidFill>
                            <a:srgbClr val="000000"/>
                          </a:solidFill>
                          <a:effectLst/>
                          <a:latin typeface="Calibri"/>
                          <a:ea typeface="Calibri"/>
                          <a:cs typeface="Times New Roman"/>
                        </a:rPr>
                        <a:t>Due diligence on income sources: Is there sufficient due diligence within your financial institution to identify the source of funds being paid to you to ensure these are not the proceeds of crime or corruption? Are the requirements of AML/CFT legislation observed? Is your institution preparing for the changes that may be required because of new and disruptive technologies such a crypto-currencies etc?</a:t>
                      </a:r>
                    </a:p>
                    <a:p>
                      <a:pPr marL="0" marR="0" algn="just">
                        <a:lnSpc>
                          <a:spcPct val="107000"/>
                        </a:lnSpc>
                        <a:spcBef>
                          <a:spcPts val="600"/>
                        </a:spcBef>
                        <a:spcAft>
                          <a:spcPts val="0"/>
                        </a:spcAft>
                      </a:pPr>
                      <a:r>
                        <a:rPr lang="en-NZ" sz="1400" b="0" i="0" dirty="0">
                          <a:solidFill>
                            <a:srgbClr val="000000"/>
                          </a:solidFill>
                          <a:effectLst/>
                          <a:latin typeface="Calibri"/>
                          <a:ea typeface="Calibri"/>
                          <a:cs typeface="Times New Roman"/>
                        </a:rPr>
                        <a:t> </a:t>
                      </a:r>
                    </a:p>
                  </a:txBody>
                  <a:tcPr marL="68580" marR="68580" marT="0" marB="0"/>
                </a:tc>
              </a:tr>
            </a:tbl>
          </a:graphicData>
        </a:graphic>
      </p:graphicFrame>
      <p:sp>
        <p:nvSpPr>
          <p:cNvPr id="5" name="Title 1"/>
          <p:cNvSpPr txBox="1">
            <a:spLocks/>
          </p:cNvSpPr>
          <p:nvPr/>
        </p:nvSpPr>
        <p:spPr>
          <a:xfrm>
            <a:off x="342900" y="182679"/>
            <a:ext cx="6172200" cy="428039"/>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vert="horz" lIns="91440" tIns="45720" rIns="91440" bIns="45720" rtlCol="0" anchor="ctr">
            <a:no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2000" dirty="0" smtClean="0"/>
              <a:t>SURVEY QUESTIONS </a:t>
            </a:r>
            <a:r>
              <a:rPr lang="mr-IN" sz="2000" dirty="0" smtClean="0"/>
              <a:t>–</a:t>
            </a:r>
            <a:r>
              <a:rPr lang="en-US" sz="2000" dirty="0" smtClean="0"/>
              <a:t> FINANCIAL PERFORMANCE</a:t>
            </a:r>
            <a:endParaRPr lang="en-US" sz="2000" dirty="0"/>
          </a:p>
        </p:txBody>
      </p:sp>
    </p:spTree>
    <p:extLst>
      <p:ext uri="{BB962C8B-B14F-4D97-AF65-F5344CB8AC3E}">
        <p14:creationId xmlns:p14="http://schemas.microsoft.com/office/powerpoint/2010/main" val="27015199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801000"/>
            <a:ext cx="6242050" cy="411499"/>
          </a:xfrm>
        </p:spPr>
        <p:txBody>
          <a:bodyPr>
            <a:noAutofit/>
          </a:bodyPr>
          <a:lstStyle/>
          <a:p>
            <a:pPr algn="l"/>
            <a:r>
              <a:rPr lang="en-US" sz="2000" dirty="0" smtClean="0"/>
              <a:t>13. Public communication about the state of the financial system.</a:t>
            </a:r>
            <a:endParaRPr lang="en-US" sz="2000" dirty="0"/>
          </a:p>
        </p:txBody>
      </p:sp>
      <p:sp>
        <p:nvSpPr>
          <p:cNvPr id="3" name="Content Placeholder 2"/>
          <p:cNvSpPr>
            <a:spLocks noGrp="1"/>
          </p:cNvSpPr>
          <p:nvPr>
            <p:ph idx="1"/>
          </p:nvPr>
        </p:nvSpPr>
        <p:spPr>
          <a:xfrm>
            <a:off x="342900" y="1450860"/>
            <a:ext cx="6172200" cy="4447266"/>
          </a:xfrm>
        </p:spPr>
        <p:txBody>
          <a:bodyPr>
            <a:noAutofit/>
          </a:bodyPr>
          <a:lstStyle/>
          <a:p>
            <a:pPr marL="0" lvl="0" indent="0">
              <a:buNone/>
            </a:pPr>
            <a:r>
              <a:rPr lang="en-NZ" sz="1400" dirty="0" smtClean="0"/>
              <a:t>To what extent does public communication about the financial system promote a culture of trust and integrity across the financial system?</a:t>
            </a:r>
          </a:p>
          <a:p>
            <a:r>
              <a:rPr lang="en-NZ" sz="1400" dirty="0" smtClean="0"/>
              <a:t>Is </a:t>
            </a:r>
            <a:r>
              <a:rPr lang="en-NZ" sz="1400" dirty="0"/>
              <a:t>there a communication strategy for effective and independent communication about measures that monitor the resilience of the financial system?  </a:t>
            </a:r>
            <a:endParaRPr lang="en-NZ" sz="1400" dirty="0" smtClean="0"/>
          </a:p>
          <a:p>
            <a:r>
              <a:rPr lang="en-NZ" sz="1400" dirty="0" smtClean="0"/>
              <a:t>When </a:t>
            </a:r>
            <a:r>
              <a:rPr lang="en-NZ" sz="1400" dirty="0"/>
              <a:t>reviews are conducted, is the analysis provided in a clear way that also engages the interest of the wider public?  </a:t>
            </a:r>
            <a:endParaRPr lang="en-NZ" sz="1400" dirty="0" smtClean="0"/>
          </a:p>
          <a:p>
            <a:r>
              <a:rPr lang="en-NZ" sz="1400" dirty="0" smtClean="0"/>
              <a:t>Do </a:t>
            </a:r>
            <a:r>
              <a:rPr lang="en-NZ" sz="1400" dirty="0"/>
              <a:t>the directors and senior management of financial entities publicly commit (through, for example, speeches, media interviews, or political mandate) to anti-corruption and integrity measures? </a:t>
            </a:r>
          </a:p>
          <a:p>
            <a:pPr marL="0" indent="0">
              <a:buNone/>
            </a:pPr>
            <a:r>
              <a:rPr lang="en-NZ" sz="1400" dirty="0"/>
              <a:t>Guidance questions: </a:t>
            </a:r>
            <a:endParaRPr lang="en-NZ" sz="1400" dirty="0" smtClean="0"/>
          </a:p>
          <a:p>
            <a:r>
              <a:rPr lang="en-NZ" sz="1200" dirty="0" smtClean="0"/>
              <a:t>What </a:t>
            </a:r>
            <a:r>
              <a:rPr lang="en-NZ" sz="1200" dirty="0"/>
              <a:t>are the outcomes of the information and communication strategies and practice of the organisations that make up the financial system?  </a:t>
            </a:r>
            <a:endParaRPr lang="en-NZ" sz="1200" dirty="0" smtClean="0"/>
          </a:p>
          <a:p>
            <a:r>
              <a:rPr lang="en-NZ" sz="1200" dirty="0" smtClean="0"/>
              <a:t>Is </a:t>
            </a:r>
            <a:r>
              <a:rPr lang="en-NZ" sz="1200" dirty="0"/>
              <a:t>the information provided in a manner that engages the public and is the tone at the top message clear?  </a:t>
            </a:r>
            <a:endParaRPr lang="en-NZ" sz="1200" dirty="0" smtClean="0"/>
          </a:p>
          <a:p>
            <a:r>
              <a:rPr lang="en-NZ" sz="1200" dirty="0" smtClean="0"/>
              <a:t>Are </a:t>
            </a:r>
            <a:r>
              <a:rPr lang="en-NZ" sz="1200" dirty="0"/>
              <a:t>financial institutions (including small finance companies etc.) following the strategies designed to build trust through information or is there a risk that their activities could undermine the other messages</a:t>
            </a:r>
            <a:r>
              <a:rPr lang="en-NZ" sz="1200" dirty="0" smtClean="0"/>
              <a:t>?</a:t>
            </a:r>
            <a:endParaRPr lang="en-NZ" sz="1200" dirty="0"/>
          </a:p>
        </p:txBody>
      </p:sp>
      <p:graphicFrame>
        <p:nvGraphicFramePr>
          <p:cNvPr id="6" name="Table 5"/>
          <p:cNvGraphicFramePr>
            <a:graphicFrameLocks noGrp="1"/>
          </p:cNvGraphicFramePr>
          <p:nvPr>
            <p:extLst>
              <p:ext uri="{D42A27DB-BD31-4B8C-83A1-F6EECF244321}">
                <p14:modId xmlns:p14="http://schemas.microsoft.com/office/powerpoint/2010/main" val="1939240187"/>
              </p:ext>
            </p:extLst>
          </p:nvPr>
        </p:nvGraphicFramePr>
        <p:xfrm>
          <a:off x="342900" y="6662299"/>
          <a:ext cx="6172200" cy="2051042"/>
        </p:xfrm>
        <a:graphic>
          <a:graphicData uri="http://schemas.openxmlformats.org/drawingml/2006/table">
            <a:tbl>
              <a:tblPr firstRow="1" bandRow="1">
                <a:tableStyleId>{00A15C55-8517-42AA-B614-E9B94910E393}</a:tableStyleId>
              </a:tblPr>
              <a:tblGrid>
                <a:gridCol w="797243"/>
                <a:gridCol w="5374957"/>
              </a:tblGrid>
              <a:tr h="321321">
                <a:tc>
                  <a:txBody>
                    <a:bodyPr/>
                    <a:lstStyle/>
                    <a:p>
                      <a:pPr marL="0" marR="0">
                        <a:lnSpc>
                          <a:spcPct val="107000"/>
                        </a:lnSpc>
                        <a:spcBef>
                          <a:spcPts val="0"/>
                        </a:spcBef>
                        <a:spcAft>
                          <a:spcPts val="600"/>
                        </a:spcAft>
                      </a:pPr>
                      <a:r>
                        <a:rPr lang="en-NZ" sz="1200" dirty="0">
                          <a:effectLst/>
                        </a:rPr>
                        <a:t>Score</a:t>
                      </a:r>
                      <a:endParaRPr lang="en-NZ" sz="1200" dirty="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dirty="0" smtClean="0">
                          <a:effectLst/>
                        </a:rPr>
                        <a:t>Assessment</a:t>
                      </a:r>
                      <a:endParaRPr lang="en-NZ" sz="1200" dirty="0">
                        <a:effectLst/>
                        <a:latin typeface="Calibri"/>
                        <a:ea typeface="Calibri"/>
                        <a:cs typeface="Times New Roman"/>
                      </a:endParaRPr>
                    </a:p>
                  </a:txBody>
                  <a:tcPr marL="51435" marR="51435" marT="0" marB="0"/>
                </a:tc>
              </a:tr>
              <a:tr h="321321">
                <a:tc>
                  <a:txBody>
                    <a:bodyPr/>
                    <a:lstStyle/>
                    <a:p>
                      <a:pPr marL="0" marR="0">
                        <a:lnSpc>
                          <a:spcPct val="107000"/>
                        </a:lnSpc>
                        <a:spcBef>
                          <a:spcPts val="0"/>
                        </a:spcBef>
                        <a:spcAft>
                          <a:spcPts val="600"/>
                        </a:spcAft>
                      </a:pPr>
                      <a:r>
                        <a:rPr lang="en-NZ" sz="1200">
                          <a:effectLst/>
                        </a:rPr>
                        <a:t>1</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Very weak: No </a:t>
                      </a:r>
                      <a:r>
                        <a:rPr lang="en-NZ" sz="1100" b="0" dirty="0">
                          <a:solidFill>
                            <a:srgbClr val="000000"/>
                          </a:solidFill>
                          <a:effectLst/>
                          <a:latin typeface="Calibri"/>
                          <a:ea typeface="Calibri"/>
                          <a:cs typeface="Times New Roman"/>
                        </a:rPr>
                        <a:t>reference to corruption in public comment about the financial system</a:t>
                      </a:r>
                    </a:p>
                  </a:txBody>
                  <a:tcPr marL="68580" marR="68580" marT="0" marB="0"/>
                </a:tc>
              </a:tr>
              <a:tr h="321321">
                <a:tc>
                  <a:txBody>
                    <a:bodyPr/>
                    <a:lstStyle/>
                    <a:p>
                      <a:pPr marL="0" marR="0">
                        <a:lnSpc>
                          <a:spcPct val="107000"/>
                        </a:lnSpc>
                        <a:spcBef>
                          <a:spcPts val="0"/>
                        </a:spcBef>
                        <a:spcAft>
                          <a:spcPts val="600"/>
                        </a:spcAft>
                      </a:pPr>
                      <a:r>
                        <a:rPr lang="en-NZ" sz="1200">
                          <a:effectLst/>
                        </a:rPr>
                        <a:t>2</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Weak: Promotion </a:t>
                      </a:r>
                      <a:r>
                        <a:rPr lang="en-NZ" sz="1100" b="0" dirty="0">
                          <a:solidFill>
                            <a:srgbClr val="000000"/>
                          </a:solidFill>
                          <a:effectLst/>
                          <a:latin typeface="Calibri"/>
                          <a:ea typeface="Calibri"/>
                          <a:cs typeface="Times New Roman"/>
                        </a:rPr>
                        <a:t>of culture of trust across the financial system</a:t>
                      </a:r>
                    </a:p>
                  </a:txBody>
                  <a:tcPr marL="68580" marR="68580" marT="0" marB="0"/>
                </a:tc>
              </a:tr>
              <a:tr h="321321">
                <a:tc>
                  <a:txBody>
                    <a:bodyPr/>
                    <a:lstStyle/>
                    <a:p>
                      <a:pPr marL="0" marR="0">
                        <a:lnSpc>
                          <a:spcPct val="107000"/>
                        </a:lnSpc>
                        <a:spcBef>
                          <a:spcPts val="0"/>
                        </a:spcBef>
                        <a:spcAft>
                          <a:spcPts val="600"/>
                        </a:spcAft>
                      </a:pPr>
                      <a:r>
                        <a:rPr lang="en-NZ" sz="1200">
                          <a:effectLst/>
                        </a:rPr>
                        <a:t>3</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Moderate: Clear </a:t>
                      </a:r>
                      <a:r>
                        <a:rPr lang="en-NZ" sz="1100" b="0" dirty="0">
                          <a:solidFill>
                            <a:srgbClr val="000000"/>
                          </a:solidFill>
                          <a:effectLst/>
                          <a:latin typeface="Calibri"/>
                          <a:ea typeface="Calibri"/>
                          <a:cs typeface="Times New Roman"/>
                        </a:rPr>
                        <a:t>statement of values supports the development of public trust</a:t>
                      </a:r>
                    </a:p>
                  </a:txBody>
                  <a:tcPr marL="68580" marR="68580" marT="0" marB="0"/>
                </a:tc>
              </a:tr>
              <a:tr h="329167">
                <a:tc>
                  <a:txBody>
                    <a:bodyPr/>
                    <a:lstStyle/>
                    <a:p>
                      <a:pPr marL="0" marR="0">
                        <a:lnSpc>
                          <a:spcPct val="107000"/>
                        </a:lnSpc>
                        <a:spcBef>
                          <a:spcPts val="0"/>
                        </a:spcBef>
                        <a:spcAft>
                          <a:spcPts val="600"/>
                        </a:spcAft>
                      </a:pPr>
                      <a:r>
                        <a:rPr lang="en-NZ" sz="1200">
                          <a:effectLst/>
                        </a:rPr>
                        <a:t>4</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Strong: Explicit </a:t>
                      </a:r>
                      <a:r>
                        <a:rPr lang="en-NZ" sz="1100" b="0" dirty="0">
                          <a:solidFill>
                            <a:srgbClr val="000000"/>
                          </a:solidFill>
                          <a:effectLst/>
                          <a:latin typeface="Calibri"/>
                          <a:ea typeface="Calibri"/>
                          <a:cs typeface="Times New Roman"/>
                        </a:rPr>
                        <a:t>processes of corruption prevention practice published</a:t>
                      </a:r>
                    </a:p>
                  </a:txBody>
                  <a:tcPr marL="68580" marR="68580" marT="0" marB="0"/>
                </a:tc>
              </a:tr>
              <a:tr h="436591">
                <a:tc>
                  <a:txBody>
                    <a:bodyPr/>
                    <a:lstStyle/>
                    <a:p>
                      <a:pPr marL="0" marR="0">
                        <a:lnSpc>
                          <a:spcPct val="107000"/>
                        </a:lnSpc>
                        <a:spcBef>
                          <a:spcPts val="0"/>
                        </a:spcBef>
                        <a:spcAft>
                          <a:spcPts val="600"/>
                        </a:spcAft>
                      </a:pPr>
                      <a:r>
                        <a:rPr lang="en-NZ" sz="1200">
                          <a:effectLst/>
                        </a:rPr>
                        <a:t>5</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Very strong: Clear </a:t>
                      </a:r>
                      <a:r>
                        <a:rPr lang="en-NZ" sz="1100" b="0" dirty="0">
                          <a:solidFill>
                            <a:srgbClr val="000000"/>
                          </a:solidFill>
                          <a:effectLst/>
                          <a:latin typeface="Calibri"/>
                          <a:ea typeface="Calibri"/>
                          <a:cs typeface="Times New Roman"/>
                        </a:rPr>
                        <a:t>evidence of strategy and practice to realise the benefits of the reputation of the New Zealand financial system</a:t>
                      </a:r>
                    </a:p>
                  </a:txBody>
                  <a:tcPr marL="68580" marR="68580" marT="0" marB="0"/>
                </a:tc>
              </a:tr>
            </a:tbl>
          </a:graphicData>
        </a:graphic>
      </p:graphicFrame>
      <p:sp>
        <p:nvSpPr>
          <p:cNvPr id="8" name="Title 1"/>
          <p:cNvSpPr txBox="1">
            <a:spLocks/>
          </p:cNvSpPr>
          <p:nvPr/>
        </p:nvSpPr>
        <p:spPr>
          <a:xfrm>
            <a:off x="342900" y="283992"/>
            <a:ext cx="6172200" cy="345544"/>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vert="horz" lIns="91440" tIns="45720" rIns="91440" bIns="45720" rtlCol="0" anchor="ctr">
            <a:no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600" dirty="0" smtClean="0"/>
              <a:t>ASSESSMENT QUESTIONS </a:t>
            </a:r>
            <a:r>
              <a:rPr lang="mr-IN" sz="1600" dirty="0" smtClean="0"/>
              <a:t>–</a:t>
            </a:r>
            <a:r>
              <a:rPr lang="en-US" sz="1600" dirty="0" smtClean="0"/>
              <a:t> INFORMATION AND COMMUNICATION</a:t>
            </a:r>
            <a:endParaRPr lang="en-US" sz="1600" dirty="0"/>
          </a:p>
        </p:txBody>
      </p:sp>
    </p:spTree>
    <p:extLst>
      <p:ext uri="{BB962C8B-B14F-4D97-AF65-F5344CB8AC3E}">
        <p14:creationId xmlns:p14="http://schemas.microsoft.com/office/powerpoint/2010/main" val="6397132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697090"/>
            <a:ext cx="6242050" cy="411499"/>
          </a:xfrm>
        </p:spPr>
        <p:txBody>
          <a:bodyPr>
            <a:noAutofit/>
          </a:bodyPr>
          <a:lstStyle/>
          <a:p>
            <a:pPr algn="l"/>
            <a:r>
              <a:rPr lang="en-US" sz="2000" dirty="0" smtClean="0"/>
              <a:t>14. Corporate social responsibility.</a:t>
            </a:r>
            <a:endParaRPr lang="en-US" sz="2000" dirty="0"/>
          </a:p>
        </p:txBody>
      </p:sp>
      <p:sp>
        <p:nvSpPr>
          <p:cNvPr id="3" name="Content Placeholder 2"/>
          <p:cNvSpPr>
            <a:spLocks noGrp="1"/>
          </p:cNvSpPr>
          <p:nvPr>
            <p:ph idx="1"/>
          </p:nvPr>
        </p:nvSpPr>
        <p:spPr>
          <a:xfrm>
            <a:off x="342900" y="1450860"/>
            <a:ext cx="6172200" cy="3277541"/>
          </a:xfrm>
        </p:spPr>
        <p:txBody>
          <a:bodyPr>
            <a:noAutofit/>
          </a:bodyPr>
          <a:lstStyle/>
          <a:p>
            <a:pPr marL="0" lvl="0" indent="0">
              <a:buNone/>
            </a:pPr>
            <a:r>
              <a:rPr lang="en-NZ" sz="1400" dirty="0"/>
              <a:t>To what extent is there transparency of the performance of financial sector organisations and the oversight of reviews undertaken to ensure that they meet their corporate social responsibilities? </a:t>
            </a:r>
            <a:endParaRPr lang="en-NZ" sz="1400" dirty="0" smtClean="0"/>
          </a:p>
          <a:p>
            <a:pPr marL="0" lvl="0" indent="0">
              <a:buNone/>
            </a:pPr>
            <a:r>
              <a:rPr lang="en-NZ" sz="1400" dirty="0" smtClean="0"/>
              <a:t>Is </a:t>
            </a:r>
            <a:r>
              <a:rPr lang="en-NZ" sz="1400" dirty="0"/>
              <a:t>there evidence that the country’s banking and finance organisation institutions have controlling or financial interests in businesses regarded by the public as responsible (which may include, for example, companies associated with the country’s natural resource exploitation) and, if so, are the principles for investing in these interests publicly stated and subject to scrutiny?</a:t>
            </a:r>
            <a:r>
              <a:rPr lang="en-NZ" sz="1400" dirty="0" smtClean="0">
                <a:effectLst/>
              </a:rPr>
              <a:t> </a:t>
            </a:r>
            <a:endParaRPr lang="en-NZ" sz="1400" dirty="0"/>
          </a:p>
        </p:txBody>
      </p:sp>
      <p:graphicFrame>
        <p:nvGraphicFramePr>
          <p:cNvPr id="6" name="Table 5"/>
          <p:cNvGraphicFramePr>
            <a:graphicFrameLocks noGrp="1"/>
          </p:cNvGraphicFramePr>
          <p:nvPr>
            <p:extLst>
              <p:ext uri="{D42A27DB-BD31-4B8C-83A1-F6EECF244321}">
                <p14:modId xmlns:p14="http://schemas.microsoft.com/office/powerpoint/2010/main" val="3913964798"/>
              </p:ext>
            </p:extLst>
          </p:nvPr>
        </p:nvGraphicFramePr>
        <p:xfrm>
          <a:off x="342900" y="6662299"/>
          <a:ext cx="6172200" cy="2297492"/>
        </p:xfrm>
        <a:graphic>
          <a:graphicData uri="http://schemas.openxmlformats.org/drawingml/2006/table">
            <a:tbl>
              <a:tblPr firstRow="1" bandRow="1">
                <a:tableStyleId>{00A15C55-8517-42AA-B614-E9B94910E393}</a:tableStyleId>
              </a:tblPr>
              <a:tblGrid>
                <a:gridCol w="797243"/>
                <a:gridCol w="5374957"/>
              </a:tblGrid>
              <a:tr h="321321">
                <a:tc>
                  <a:txBody>
                    <a:bodyPr/>
                    <a:lstStyle/>
                    <a:p>
                      <a:pPr marL="0" marR="0">
                        <a:lnSpc>
                          <a:spcPct val="107000"/>
                        </a:lnSpc>
                        <a:spcBef>
                          <a:spcPts val="0"/>
                        </a:spcBef>
                        <a:spcAft>
                          <a:spcPts val="600"/>
                        </a:spcAft>
                      </a:pPr>
                      <a:r>
                        <a:rPr lang="en-NZ" sz="1200" dirty="0">
                          <a:effectLst/>
                        </a:rPr>
                        <a:t>Score</a:t>
                      </a:r>
                      <a:endParaRPr lang="en-NZ" sz="1200" dirty="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dirty="0" smtClean="0">
                          <a:effectLst/>
                        </a:rPr>
                        <a:t>Assessment</a:t>
                      </a:r>
                      <a:endParaRPr lang="en-NZ" sz="1200" dirty="0">
                        <a:effectLst/>
                        <a:latin typeface="Calibri"/>
                        <a:ea typeface="Calibri"/>
                        <a:cs typeface="Times New Roman"/>
                      </a:endParaRPr>
                    </a:p>
                  </a:txBody>
                  <a:tcPr marL="51435" marR="51435" marT="0" marB="0"/>
                </a:tc>
              </a:tr>
              <a:tr h="321321">
                <a:tc>
                  <a:txBody>
                    <a:bodyPr/>
                    <a:lstStyle/>
                    <a:p>
                      <a:pPr marL="0" marR="0">
                        <a:lnSpc>
                          <a:spcPct val="107000"/>
                        </a:lnSpc>
                        <a:spcBef>
                          <a:spcPts val="0"/>
                        </a:spcBef>
                        <a:spcAft>
                          <a:spcPts val="600"/>
                        </a:spcAft>
                      </a:pPr>
                      <a:r>
                        <a:rPr lang="en-NZ" sz="1200">
                          <a:effectLst/>
                        </a:rPr>
                        <a:t>1</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Very weak: No </a:t>
                      </a:r>
                      <a:r>
                        <a:rPr lang="en-NZ" sz="1100" b="0" dirty="0">
                          <a:solidFill>
                            <a:srgbClr val="000000"/>
                          </a:solidFill>
                          <a:effectLst/>
                          <a:latin typeface="Calibri"/>
                          <a:ea typeface="Calibri"/>
                          <a:cs typeface="Times New Roman"/>
                        </a:rPr>
                        <a:t>statement of corporate social responsibility</a:t>
                      </a:r>
                    </a:p>
                  </a:txBody>
                  <a:tcPr marL="68580" marR="68580" marT="0" marB="0"/>
                </a:tc>
              </a:tr>
              <a:tr h="321321">
                <a:tc>
                  <a:txBody>
                    <a:bodyPr/>
                    <a:lstStyle/>
                    <a:p>
                      <a:pPr marL="0" marR="0">
                        <a:lnSpc>
                          <a:spcPct val="107000"/>
                        </a:lnSpc>
                        <a:spcBef>
                          <a:spcPts val="0"/>
                        </a:spcBef>
                        <a:spcAft>
                          <a:spcPts val="600"/>
                        </a:spcAft>
                      </a:pPr>
                      <a:r>
                        <a:rPr lang="en-NZ" sz="1200">
                          <a:effectLst/>
                        </a:rPr>
                        <a:t>2</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Weak: Policy </a:t>
                      </a:r>
                      <a:r>
                        <a:rPr lang="en-NZ" sz="1100" b="0" dirty="0">
                          <a:solidFill>
                            <a:srgbClr val="000000"/>
                          </a:solidFill>
                          <a:effectLst/>
                          <a:latin typeface="Calibri"/>
                          <a:ea typeface="Calibri"/>
                          <a:cs typeface="Times New Roman"/>
                        </a:rPr>
                        <a:t>statement of corporate social responsibility</a:t>
                      </a:r>
                    </a:p>
                  </a:txBody>
                  <a:tcPr marL="68580" marR="68580" marT="0" marB="0"/>
                </a:tc>
              </a:tr>
              <a:tr h="321321">
                <a:tc>
                  <a:txBody>
                    <a:bodyPr/>
                    <a:lstStyle/>
                    <a:p>
                      <a:pPr marL="0" marR="0">
                        <a:lnSpc>
                          <a:spcPct val="107000"/>
                        </a:lnSpc>
                        <a:spcBef>
                          <a:spcPts val="0"/>
                        </a:spcBef>
                        <a:spcAft>
                          <a:spcPts val="600"/>
                        </a:spcAft>
                      </a:pPr>
                      <a:r>
                        <a:rPr lang="en-NZ" sz="1200">
                          <a:effectLst/>
                        </a:rPr>
                        <a:t>3</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Moderate: Policy </a:t>
                      </a:r>
                      <a:r>
                        <a:rPr lang="en-NZ" sz="1100" b="0" dirty="0">
                          <a:solidFill>
                            <a:srgbClr val="000000"/>
                          </a:solidFill>
                          <a:effectLst/>
                          <a:latin typeface="Calibri"/>
                          <a:ea typeface="Calibri"/>
                          <a:cs typeface="Times New Roman"/>
                        </a:rPr>
                        <a:t>statement of corporate social responsibility backed up by evidence of initiatives to meet the policy objectives</a:t>
                      </a:r>
                    </a:p>
                  </a:txBody>
                  <a:tcPr marL="68580" marR="68580" marT="0" marB="0"/>
                </a:tc>
              </a:tr>
              <a:tr h="329167">
                <a:tc>
                  <a:txBody>
                    <a:bodyPr/>
                    <a:lstStyle/>
                    <a:p>
                      <a:pPr marL="0" marR="0">
                        <a:lnSpc>
                          <a:spcPct val="107000"/>
                        </a:lnSpc>
                        <a:spcBef>
                          <a:spcPts val="0"/>
                        </a:spcBef>
                        <a:spcAft>
                          <a:spcPts val="600"/>
                        </a:spcAft>
                      </a:pPr>
                      <a:r>
                        <a:rPr lang="en-NZ" sz="1200">
                          <a:effectLst/>
                        </a:rPr>
                        <a:t>4</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Strong: Policy </a:t>
                      </a:r>
                      <a:r>
                        <a:rPr lang="en-NZ" sz="1100" b="0" dirty="0">
                          <a:solidFill>
                            <a:srgbClr val="000000"/>
                          </a:solidFill>
                          <a:effectLst/>
                          <a:latin typeface="Calibri"/>
                          <a:ea typeface="Calibri"/>
                          <a:cs typeface="Times New Roman"/>
                        </a:rPr>
                        <a:t>statement of corporate social responsibility backed up my measures to monitor, report and evaluate the extent that financial organisations strive to meet the objectives set</a:t>
                      </a:r>
                    </a:p>
                  </a:txBody>
                  <a:tcPr marL="68580" marR="68580" marT="0" marB="0"/>
                </a:tc>
              </a:tr>
              <a:tr h="436591">
                <a:tc>
                  <a:txBody>
                    <a:bodyPr/>
                    <a:lstStyle/>
                    <a:p>
                      <a:pPr marL="0" marR="0">
                        <a:lnSpc>
                          <a:spcPct val="107000"/>
                        </a:lnSpc>
                        <a:spcBef>
                          <a:spcPts val="0"/>
                        </a:spcBef>
                        <a:spcAft>
                          <a:spcPts val="600"/>
                        </a:spcAft>
                      </a:pPr>
                      <a:r>
                        <a:rPr lang="en-NZ" sz="1200">
                          <a:effectLst/>
                        </a:rPr>
                        <a:t>5</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Very strong: Existence </a:t>
                      </a:r>
                      <a:r>
                        <a:rPr lang="en-NZ" sz="1100" b="0" dirty="0">
                          <a:solidFill>
                            <a:srgbClr val="000000"/>
                          </a:solidFill>
                          <a:effectLst/>
                          <a:latin typeface="Calibri"/>
                          <a:ea typeface="Calibri"/>
                          <a:cs typeface="Times New Roman"/>
                        </a:rPr>
                        <a:t>of scorecards to implement, monitor and report on corporate social responsibility including regular economic, social and governance reporting</a:t>
                      </a:r>
                    </a:p>
                  </a:txBody>
                  <a:tcPr marL="68580" marR="68580" marT="0" marB="0"/>
                </a:tc>
              </a:tr>
            </a:tbl>
          </a:graphicData>
        </a:graphic>
      </p:graphicFrame>
      <p:sp>
        <p:nvSpPr>
          <p:cNvPr id="8" name="Title 1"/>
          <p:cNvSpPr txBox="1">
            <a:spLocks/>
          </p:cNvSpPr>
          <p:nvPr/>
        </p:nvSpPr>
        <p:spPr>
          <a:xfrm>
            <a:off x="342900" y="269575"/>
            <a:ext cx="6172200" cy="345544"/>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vert="horz" lIns="91440" tIns="45720" rIns="91440" bIns="45720" rtlCol="0" anchor="ctr">
            <a:no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600" dirty="0" smtClean="0"/>
              <a:t>ASSESSMENT QUESTIONS </a:t>
            </a:r>
            <a:r>
              <a:rPr lang="mr-IN" sz="1600" dirty="0" smtClean="0"/>
              <a:t>–</a:t>
            </a:r>
            <a:r>
              <a:rPr lang="en-US" sz="1600" dirty="0" smtClean="0"/>
              <a:t> INFORMATION AND COMMUNICATION</a:t>
            </a:r>
            <a:endParaRPr lang="en-US" sz="1600" dirty="0"/>
          </a:p>
        </p:txBody>
      </p:sp>
    </p:spTree>
    <p:extLst>
      <p:ext uri="{BB962C8B-B14F-4D97-AF65-F5344CB8AC3E}">
        <p14:creationId xmlns:p14="http://schemas.microsoft.com/office/powerpoint/2010/main" val="7771932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697090"/>
            <a:ext cx="6242050" cy="411499"/>
          </a:xfrm>
        </p:spPr>
        <p:txBody>
          <a:bodyPr>
            <a:noAutofit/>
          </a:bodyPr>
          <a:lstStyle/>
          <a:p>
            <a:pPr algn="l"/>
            <a:r>
              <a:rPr lang="en-US" sz="2000" dirty="0" smtClean="0"/>
              <a:t>15. Public debate on integrity of the financial system.</a:t>
            </a:r>
            <a:endParaRPr lang="en-US" sz="2000" dirty="0"/>
          </a:p>
        </p:txBody>
      </p:sp>
      <p:sp>
        <p:nvSpPr>
          <p:cNvPr id="3" name="Content Placeholder 2"/>
          <p:cNvSpPr>
            <a:spLocks noGrp="1"/>
          </p:cNvSpPr>
          <p:nvPr>
            <p:ph idx="1"/>
          </p:nvPr>
        </p:nvSpPr>
        <p:spPr>
          <a:xfrm>
            <a:off x="342900" y="1450860"/>
            <a:ext cx="6172200" cy="3277541"/>
          </a:xfrm>
        </p:spPr>
        <p:txBody>
          <a:bodyPr>
            <a:noAutofit/>
          </a:bodyPr>
          <a:lstStyle/>
          <a:p>
            <a:pPr marL="0" lvl="0" indent="0">
              <a:buNone/>
            </a:pPr>
            <a:r>
              <a:rPr lang="en-NZ" sz="1400" dirty="0"/>
              <a:t>To what extent is the country’s prudential and market conduct oversight policy for the financial sector debated and publicly available?  </a:t>
            </a:r>
          </a:p>
          <a:p>
            <a:pPr marL="0" indent="0">
              <a:buNone/>
            </a:pPr>
            <a:r>
              <a:rPr lang="en-NZ" sz="1400" dirty="0"/>
              <a:t>Guidance questions: </a:t>
            </a:r>
            <a:endParaRPr lang="en-NZ" sz="1400" dirty="0" smtClean="0"/>
          </a:p>
          <a:p>
            <a:r>
              <a:rPr lang="en-NZ" sz="1200" dirty="0" smtClean="0"/>
              <a:t>Is </a:t>
            </a:r>
            <a:r>
              <a:rPr lang="en-NZ" sz="1200" dirty="0"/>
              <a:t>there evidence of regular, active public debate on issues of banking and finance? </a:t>
            </a:r>
            <a:endParaRPr lang="en-NZ" sz="1200" dirty="0" smtClean="0"/>
          </a:p>
          <a:p>
            <a:r>
              <a:rPr lang="en-NZ" sz="1200" dirty="0" smtClean="0"/>
              <a:t>If </a:t>
            </a:r>
            <a:r>
              <a:rPr lang="en-NZ" sz="1200" dirty="0"/>
              <a:t>yes, does the government participate in this debate?  </a:t>
            </a:r>
            <a:endParaRPr lang="en-NZ" sz="1200" dirty="0" smtClean="0"/>
          </a:p>
          <a:p>
            <a:r>
              <a:rPr lang="en-NZ" sz="1200" dirty="0" smtClean="0"/>
              <a:t>Is </a:t>
            </a:r>
            <a:r>
              <a:rPr lang="en-NZ" sz="1200" dirty="0"/>
              <a:t>there an informed media, including social media, to bring this debate to the attention of the wider public, and does this result in effective security during more volatile periods? </a:t>
            </a:r>
            <a:endParaRPr lang="en-NZ" sz="1200" dirty="0" smtClean="0"/>
          </a:p>
          <a:p>
            <a:r>
              <a:rPr lang="en-NZ" sz="1200" dirty="0" smtClean="0"/>
              <a:t>To </a:t>
            </a:r>
            <a:r>
              <a:rPr lang="en-NZ" sz="1200" dirty="0"/>
              <a:t>what extent is there scrutiny of the activities of the </a:t>
            </a:r>
            <a:r>
              <a:rPr lang="en-NZ" sz="1200" dirty="0" smtClean="0"/>
              <a:t>Serious Fraud Office </a:t>
            </a:r>
            <a:r>
              <a:rPr lang="en-NZ" sz="1200" dirty="0"/>
              <a:t>and Police in this area?</a:t>
            </a:r>
            <a:r>
              <a:rPr lang="en-NZ" sz="1200" dirty="0" smtClean="0">
                <a:effectLst/>
              </a:rPr>
              <a:t> </a:t>
            </a:r>
            <a:endParaRPr lang="en-NZ" sz="1200" dirty="0"/>
          </a:p>
        </p:txBody>
      </p:sp>
      <p:graphicFrame>
        <p:nvGraphicFramePr>
          <p:cNvPr id="6" name="Table 5"/>
          <p:cNvGraphicFramePr>
            <a:graphicFrameLocks noGrp="1"/>
          </p:cNvGraphicFramePr>
          <p:nvPr>
            <p:extLst>
              <p:ext uri="{D42A27DB-BD31-4B8C-83A1-F6EECF244321}">
                <p14:modId xmlns:p14="http://schemas.microsoft.com/office/powerpoint/2010/main" val="4128257771"/>
              </p:ext>
            </p:extLst>
          </p:nvPr>
        </p:nvGraphicFramePr>
        <p:xfrm>
          <a:off x="342900" y="6662299"/>
          <a:ext cx="6172200" cy="2118104"/>
        </p:xfrm>
        <a:graphic>
          <a:graphicData uri="http://schemas.openxmlformats.org/drawingml/2006/table">
            <a:tbl>
              <a:tblPr firstRow="1" bandRow="1">
                <a:tableStyleId>{00A15C55-8517-42AA-B614-E9B94910E393}</a:tableStyleId>
              </a:tblPr>
              <a:tblGrid>
                <a:gridCol w="797243"/>
                <a:gridCol w="5374957"/>
              </a:tblGrid>
              <a:tr h="321321">
                <a:tc>
                  <a:txBody>
                    <a:bodyPr/>
                    <a:lstStyle/>
                    <a:p>
                      <a:pPr marL="0" marR="0">
                        <a:lnSpc>
                          <a:spcPct val="107000"/>
                        </a:lnSpc>
                        <a:spcBef>
                          <a:spcPts val="0"/>
                        </a:spcBef>
                        <a:spcAft>
                          <a:spcPts val="600"/>
                        </a:spcAft>
                      </a:pPr>
                      <a:r>
                        <a:rPr lang="en-NZ" sz="1200" dirty="0">
                          <a:effectLst/>
                        </a:rPr>
                        <a:t>Score</a:t>
                      </a:r>
                      <a:endParaRPr lang="en-NZ" sz="1200" dirty="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dirty="0" smtClean="0">
                          <a:effectLst/>
                        </a:rPr>
                        <a:t>Assessment</a:t>
                      </a:r>
                      <a:endParaRPr lang="en-NZ" sz="1200" dirty="0">
                        <a:effectLst/>
                        <a:latin typeface="Calibri"/>
                        <a:ea typeface="Calibri"/>
                        <a:cs typeface="Times New Roman"/>
                      </a:endParaRPr>
                    </a:p>
                  </a:txBody>
                  <a:tcPr marL="51435" marR="51435" marT="0" marB="0"/>
                </a:tc>
              </a:tr>
              <a:tr h="321321">
                <a:tc>
                  <a:txBody>
                    <a:bodyPr/>
                    <a:lstStyle/>
                    <a:p>
                      <a:pPr marL="0" marR="0">
                        <a:lnSpc>
                          <a:spcPct val="107000"/>
                        </a:lnSpc>
                        <a:spcBef>
                          <a:spcPts val="0"/>
                        </a:spcBef>
                        <a:spcAft>
                          <a:spcPts val="600"/>
                        </a:spcAft>
                      </a:pPr>
                      <a:r>
                        <a:rPr lang="en-NZ" sz="1200">
                          <a:effectLst/>
                        </a:rPr>
                        <a:t>1</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a:solidFill>
                            <a:srgbClr val="000000"/>
                          </a:solidFill>
                          <a:effectLst/>
                          <a:latin typeface="Calibri"/>
                          <a:ea typeface="Calibri"/>
                          <a:cs typeface="Times New Roman"/>
                        </a:rPr>
                        <a:t>Very weak: No public debate on prudential oversight of the financial system</a:t>
                      </a:r>
                    </a:p>
                  </a:txBody>
                  <a:tcPr marL="68580" marR="68580" marT="0" marB="0"/>
                </a:tc>
              </a:tr>
              <a:tr h="321321">
                <a:tc>
                  <a:txBody>
                    <a:bodyPr/>
                    <a:lstStyle/>
                    <a:p>
                      <a:pPr marL="0" marR="0">
                        <a:lnSpc>
                          <a:spcPct val="107000"/>
                        </a:lnSpc>
                        <a:spcBef>
                          <a:spcPts val="0"/>
                        </a:spcBef>
                        <a:spcAft>
                          <a:spcPts val="600"/>
                        </a:spcAft>
                      </a:pPr>
                      <a:r>
                        <a:rPr lang="en-NZ" sz="1200">
                          <a:effectLst/>
                        </a:rPr>
                        <a:t>2</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a:solidFill>
                            <a:srgbClr val="000000"/>
                          </a:solidFill>
                          <a:effectLst/>
                          <a:latin typeface="Calibri"/>
                          <a:ea typeface="Calibri"/>
                          <a:cs typeface="Times New Roman"/>
                        </a:rPr>
                        <a:t>Weak: Minor public debate, weak media attention</a:t>
                      </a:r>
                    </a:p>
                  </a:txBody>
                  <a:tcPr marL="68580" marR="68580" marT="0" marB="0"/>
                </a:tc>
              </a:tr>
              <a:tr h="321321">
                <a:tc>
                  <a:txBody>
                    <a:bodyPr/>
                    <a:lstStyle/>
                    <a:p>
                      <a:pPr marL="0" marR="0">
                        <a:lnSpc>
                          <a:spcPct val="107000"/>
                        </a:lnSpc>
                        <a:spcBef>
                          <a:spcPts val="0"/>
                        </a:spcBef>
                        <a:spcAft>
                          <a:spcPts val="600"/>
                        </a:spcAft>
                      </a:pPr>
                      <a:r>
                        <a:rPr lang="en-NZ" sz="1200">
                          <a:effectLst/>
                        </a:rPr>
                        <a:t>3</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Moderate: </a:t>
                      </a:r>
                      <a:r>
                        <a:rPr lang="en-NZ" sz="1100" b="0" dirty="0">
                          <a:solidFill>
                            <a:srgbClr val="000000"/>
                          </a:solidFill>
                          <a:effectLst/>
                          <a:latin typeface="Calibri"/>
                          <a:ea typeface="Calibri"/>
                          <a:cs typeface="Times New Roman"/>
                        </a:rPr>
                        <a:t>Parliamentary process for discussion of prudential oversight backed up by published information</a:t>
                      </a:r>
                    </a:p>
                  </a:txBody>
                  <a:tcPr marL="68580" marR="68580" marT="0" marB="0"/>
                </a:tc>
              </a:tr>
              <a:tr h="329167">
                <a:tc>
                  <a:txBody>
                    <a:bodyPr/>
                    <a:lstStyle/>
                    <a:p>
                      <a:pPr marL="0" marR="0">
                        <a:lnSpc>
                          <a:spcPct val="107000"/>
                        </a:lnSpc>
                        <a:spcBef>
                          <a:spcPts val="0"/>
                        </a:spcBef>
                        <a:spcAft>
                          <a:spcPts val="600"/>
                        </a:spcAft>
                      </a:pPr>
                      <a:r>
                        <a:rPr lang="en-NZ" sz="1200">
                          <a:effectLst/>
                        </a:rPr>
                        <a:t>4</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Strong: </a:t>
                      </a:r>
                      <a:r>
                        <a:rPr lang="en-NZ" sz="1100" b="0" dirty="0">
                          <a:solidFill>
                            <a:srgbClr val="000000"/>
                          </a:solidFill>
                          <a:effectLst/>
                          <a:latin typeface="Calibri"/>
                          <a:ea typeface="Calibri"/>
                          <a:cs typeface="Times New Roman"/>
                        </a:rPr>
                        <a:t>Parliamentary process for discussion of prudential oversight backed up by public consultation</a:t>
                      </a:r>
                    </a:p>
                  </a:txBody>
                  <a:tcPr marL="68580" marR="68580" marT="0" marB="0"/>
                </a:tc>
              </a:tr>
              <a:tr h="436591">
                <a:tc>
                  <a:txBody>
                    <a:bodyPr/>
                    <a:lstStyle/>
                    <a:p>
                      <a:pPr marL="0" marR="0">
                        <a:lnSpc>
                          <a:spcPct val="107000"/>
                        </a:lnSpc>
                        <a:spcBef>
                          <a:spcPts val="0"/>
                        </a:spcBef>
                        <a:spcAft>
                          <a:spcPts val="600"/>
                        </a:spcAft>
                      </a:pPr>
                      <a:r>
                        <a:rPr lang="en-NZ" sz="1200">
                          <a:effectLst/>
                        </a:rPr>
                        <a:t>5</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a:solidFill>
                            <a:srgbClr val="000000"/>
                          </a:solidFill>
                          <a:effectLst/>
                          <a:latin typeface="Calibri"/>
                          <a:ea typeface="Calibri"/>
                          <a:cs typeface="Times New Roman"/>
                        </a:rPr>
                        <a:t>Very </a:t>
                      </a:r>
                      <a:r>
                        <a:rPr lang="en-NZ" sz="1100" b="0" dirty="0" smtClean="0">
                          <a:solidFill>
                            <a:srgbClr val="000000"/>
                          </a:solidFill>
                          <a:effectLst/>
                          <a:latin typeface="Calibri"/>
                          <a:ea typeface="Calibri"/>
                          <a:cs typeface="Times New Roman"/>
                        </a:rPr>
                        <a:t>strong: </a:t>
                      </a:r>
                      <a:r>
                        <a:rPr lang="en-NZ" sz="1100" b="0" dirty="0">
                          <a:solidFill>
                            <a:srgbClr val="000000"/>
                          </a:solidFill>
                          <a:effectLst/>
                          <a:latin typeface="Calibri"/>
                          <a:ea typeface="Calibri"/>
                          <a:cs typeface="Times New Roman"/>
                        </a:rPr>
                        <a:t>Promotion to the public of the role of prudential supervision supported by a campaign to encourage public feedback about the degree of confidence they have </a:t>
                      </a:r>
                    </a:p>
                  </a:txBody>
                  <a:tcPr marL="68580" marR="68580" marT="0" marB="0"/>
                </a:tc>
              </a:tr>
            </a:tbl>
          </a:graphicData>
        </a:graphic>
      </p:graphicFrame>
      <p:sp>
        <p:nvSpPr>
          <p:cNvPr id="8" name="Title 1"/>
          <p:cNvSpPr txBox="1">
            <a:spLocks/>
          </p:cNvSpPr>
          <p:nvPr/>
        </p:nvSpPr>
        <p:spPr>
          <a:xfrm>
            <a:off x="342900" y="269575"/>
            <a:ext cx="6172200" cy="345544"/>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vert="horz" lIns="91440" tIns="45720" rIns="91440" bIns="45720" rtlCol="0" anchor="ctr">
            <a:no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600" dirty="0" smtClean="0"/>
              <a:t>ASSESSMENT QUESTIONS </a:t>
            </a:r>
            <a:r>
              <a:rPr lang="mr-IN" sz="1600" dirty="0" smtClean="0"/>
              <a:t>–</a:t>
            </a:r>
            <a:r>
              <a:rPr lang="en-US" sz="1600" dirty="0" smtClean="0"/>
              <a:t> INFORMATION AND COMMUNICATION</a:t>
            </a:r>
            <a:endParaRPr lang="en-US" sz="1600" dirty="0"/>
          </a:p>
        </p:txBody>
      </p:sp>
    </p:spTree>
    <p:extLst>
      <p:ext uri="{BB962C8B-B14F-4D97-AF65-F5344CB8AC3E}">
        <p14:creationId xmlns:p14="http://schemas.microsoft.com/office/powerpoint/2010/main" val="7771932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697090"/>
            <a:ext cx="6242050" cy="411499"/>
          </a:xfrm>
        </p:spPr>
        <p:txBody>
          <a:bodyPr>
            <a:noAutofit/>
          </a:bodyPr>
          <a:lstStyle/>
          <a:p>
            <a:pPr algn="l"/>
            <a:r>
              <a:rPr lang="en-US" sz="2000" dirty="0" smtClean="0"/>
              <a:t>16. Public debate on bribery and corruption.</a:t>
            </a:r>
            <a:endParaRPr lang="en-US" sz="2000" dirty="0"/>
          </a:p>
        </p:txBody>
      </p:sp>
      <p:sp>
        <p:nvSpPr>
          <p:cNvPr id="3" name="Content Placeholder 2"/>
          <p:cNvSpPr>
            <a:spLocks noGrp="1"/>
          </p:cNvSpPr>
          <p:nvPr>
            <p:ph idx="1"/>
          </p:nvPr>
        </p:nvSpPr>
        <p:spPr>
          <a:xfrm>
            <a:off x="342900" y="1450860"/>
            <a:ext cx="6172200" cy="3277541"/>
          </a:xfrm>
        </p:spPr>
        <p:txBody>
          <a:bodyPr>
            <a:noAutofit/>
          </a:bodyPr>
          <a:lstStyle/>
          <a:p>
            <a:pPr marL="0" lvl="0" indent="0">
              <a:buNone/>
            </a:pPr>
            <a:r>
              <a:rPr lang="en-NZ" sz="1400" dirty="0"/>
              <a:t>To what extent is there active and informed public debate on bribery and corruption issues in the financial sector? </a:t>
            </a:r>
          </a:p>
          <a:p>
            <a:pPr marL="0" indent="0">
              <a:buNone/>
            </a:pPr>
            <a:r>
              <a:rPr lang="en-NZ" sz="1400" dirty="0"/>
              <a:t>Guidance questions: </a:t>
            </a:r>
            <a:endParaRPr lang="en-NZ" sz="1400" dirty="0" smtClean="0"/>
          </a:p>
          <a:p>
            <a:r>
              <a:rPr lang="en-NZ" sz="1200" dirty="0" smtClean="0"/>
              <a:t>Is </a:t>
            </a:r>
            <a:r>
              <a:rPr lang="en-NZ" sz="1200" dirty="0"/>
              <a:t>there an informed media to bring this debate to the attention of the wider public? </a:t>
            </a:r>
            <a:endParaRPr lang="en-NZ" sz="1200" dirty="0" smtClean="0"/>
          </a:p>
          <a:p>
            <a:r>
              <a:rPr lang="en-NZ" sz="1200" dirty="0" smtClean="0"/>
              <a:t>Is </a:t>
            </a:r>
            <a:r>
              <a:rPr lang="en-NZ" sz="1200" dirty="0"/>
              <a:t>there evidence, for example through media investigations or prosecution reports, of a penetration of organised crime into the financial and security sector? </a:t>
            </a:r>
            <a:endParaRPr lang="en-NZ" sz="1200" dirty="0" smtClean="0"/>
          </a:p>
          <a:p>
            <a:r>
              <a:rPr lang="en-NZ" sz="1200" dirty="0" smtClean="0"/>
              <a:t>If </a:t>
            </a:r>
            <a:r>
              <a:rPr lang="en-NZ" sz="1200" dirty="0"/>
              <a:t>no, is there evidence that the government is alert and prepared?</a:t>
            </a:r>
          </a:p>
        </p:txBody>
      </p:sp>
      <p:graphicFrame>
        <p:nvGraphicFramePr>
          <p:cNvPr id="6" name="Table 5"/>
          <p:cNvGraphicFramePr>
            <a:graphicFrameLocks noGrp="1"/>
          </p:cNvGraphicFramePr>
          <p:nvPr>
            <p:extLst>
              <p:ext uri="{D42A27DB-BD31-4B8C-83A1-F6EECF244321}">
                <p14:modId xmlns:p14="http://schemas.microsoft.com/office/powerpoint/2010/main" val="3493743453"/>
              </p:ext>
            </p:extLst>
          </p:nvPr>
        </p:nvGraphicFramePr>
        <p:xfrm>
          <a:off x="342900" y="6662299"/>
          <a:ext cx="6172200" cy="2219676"/>
        </p:xfrm>
        <a:graphic>
          <a:graphicData uri="http://schemas.openxmlformats.org/drawingml/2006/table">
            <a:tbl>
              <a:tblPr firstRow="1" bandRow="1">
                <a:tableStyleId>{00A15C55-8517-42AA-B614-E9B94910E393}</a:tableStyleId>
              </a:tblPr>
              <a:tblGrid>
                <a:gridCol w="797243"/>
                <a:gridCol w="5374957"/>
              </a:tblGrid>
              <a:tr h="321321">
                <a:tc>
                  <a:txBody>
                    <a:bodyPr/>
                    <a:lstStyle/>
                    <a:p>
                      <a:pPr marL="0" marR="0">
                        <a:lnSpc>
                          <a:spcPct val="107000"/>
                        </a:lnSpc>
                        <a:spcBef>
                          <a:spcPts val="0"/>
                        </a:spcBef>
                        <a:spcAft>
                          <a:spcPts val="600"/>
                        </a:spcAft>
                      </a:pPr>
                      <a:r>
                        <a:rPr lang="en-NZ" sz="1200" dirty="0">
                          <a:effectLst/>
                        </a:rPr>
                        <a:t>Score</a:t>
                      </a:r>
                      <a:endParaRPr lang="en-NZ" sz="1200" dirty="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dirty="0" smtClean="0">
                          <a:effectLst/>
                        </a:rPr>
                        <a:t>Assessment</a:t>
                      </a:r>
                      <a:endParaRPr lang="en-NZ" sz="1200" dirty="0">
                        <a:effectLst/>
                        <a:latin typeface="Calibri"/>
                        <a:ea typeface="Calibri"/>
                        <a:cs typeface="Times New Roman"/>
                      </a:endParaRPr>
                    </a:p>
                  </a:txBody>
                  <a:tcPr marL="51435" marR="51435" marT="0" marB="0"/>
                </a:tc>
              </a:tr>
              <a:tr h="321321">
                <a:tc>
                  <a:txBody>
                    <a:bodyPr/>
                    <a:lstStyle/>
                    <a:p>
                      <a:pPr marL="0" marR="0">
                        <a:lnSpc>
                          <a:spcPct val="107000"/>
                        </a:lnSpc>
                        <a:spcBef>
                          <a:spcPts val="0"/>
                        </a:spcBef>
                        <a:spcAft>
                          <a:spcPts val="600"/>
                        </a:spcAft>
                      </a:pPr>
                      <a:r>
                        <a:rPr lang="en-NZ" sz="1200">
                          <a:effectLst/>
                        </a:rPr>
                        <a:t>1</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Very weak: No </a:t>
                      </a:r>
                      <a:r>
                        <a:rPr lang="en-NZ" sz="1100" b="0" dirty="0">
                          <a:solidFill>
                            <a:srgbClr val="000000"/>
                          </a:solidFill>
                          <a:effectLst/>
                          <a:latin typeface="Calibri"/>
                          <a:ea typeface="Calibri"/>
                          <a:cs typeface="Times New Roman"/>
                        </a:rPr>
                        <a:t>public debate on bribery and corruption in the financial sector</a:t>
                      </a:r>
                    </a:p>
                  </a:txBody>
                  <a:tcPr marL="68580" marR="68580" marT="0" marB="0"/>
                </a:tc>
              </a:tr>
              <a:tr h="321321">
                <a:tc>
                  <a:txBody>
                    <a:bodyPr/>
                    <a:lstStyle/>
                    <a:p>
                      <a:pPr marL="0" marR="0">
                        <a:lnSpc>
                          <a:spcPct val="107000"/>
                        </a:lnSpc>
                        <a:spcBef>
                          <a:spcPts val="0"/>
                        </a:spcBef>
                        <a:spcAft>
                          <a:spcPts val="600"/>
                        </a:spcAft>
                      </a:pPr>
                      <a:r>
                        <a:rPr lang="en-NZ" sz="1200">
                          <a:effectLst/>
                        </a:rPr>
                        <a:t>2</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Weak: Evidence </a:t>
                      </a:r>
                      <a:r>
                        <a:rPr lang="en-NZ" sz="1100" b="0" dirty="0">
                          <a:solidFill>
                            <a:srgbClr val="000000"/>
                          </a:solidFill>
                          <a:effectLst/>
                          <a:latin typeface="Calibri"/>
                          <a:ea typeface="Calibri"/>
                          <a:cs typeface="Times New Roman"/>
                        </a:rPr>
                        <a:t>of published cases of bribery and corruption in the financial sector</a:t>
                      </a:r>
                    </a:p>
                  </a:txBody>
                  <a:tcPr marL="68580" marR="68580" marT="0" marB="0"/>
                </a:tc>
              </a:tr>
              <a:tr h="321321">
                <a:tc>
                  <a:txBody>
                    <a:bodyPr/>
                    <a:lstStyle/>
                    <a:p>
                      <a:pPr marL="0" marR="0">
                        <a:lnSpc>
                          <a:spcPct val="107000"/>
                        </a:lnSpc>
                        <a:spcBef>
                          <a:spcPts val="0"/>
                        </a:spcBef>
                        <a:spcAft>
                          <a:spcPts val="600"/>
                        </a:spcAft>
                      </a:pPr>
                      <a:r>
                        <a:rPr lang="en-NZ" sz="1200">
                          <a:effectLst/>
                        </a:rPr>
                        <a:t>3</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Moderate: Evidence </a:t>
                      </a:r>
                      <a:r>
                        <a:rPr lang="en-NZ" sz="1100" b="0" dirty="0">
                          <a:solidFill>
                            <a:srgbClr val="000000"/>
                          </a:solidFill>
                          <a:effectLst/>
                          <a:latin typeface="Calibri"/>
                          <a:ea typeface="Calibri"/>
                          <a:cs typeface="Times New Roman"/>
                        </a:rPr>
                        <a:t>of published material that monitors bribery and corruption in the financial sector</a:t>
                      </a:r>
                    </a:p>
                  </a:txBody>
                  <a:tcPr marL="68580" marR="68580" marT="0" marB="0"/>
                </a:tc>
              </a:tr>
              <a:tr h="329167">
                <a:tc>
                  <a:txBody>
                    <a:bodyPr/>
                    <a:lstStyle/>
                    <a:p>
                      <a:pPr marL="0" marR="0">
                        <a:lnSpc>
                          <a:spcPct val="107000"/>
                        </a:lnSpc>
                        <a:spcBef>
                          <a:spcPts val="0"/>
                        </a:spcBef>
                        <a:spcAft>
                          <a:spcPts val="600"/>
                        </a:spcAft>
                      </a:pPr>
                      <a:r>
                        <a:rPr lang="en-NZ" sz="1200">
                          <a:effectLst/>
                        </a:rPr>
                        <a:t>4</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Strong: Evidence </a:t>
                      </a:r>
                      <a:r>
                        <a:rPr lang="en-NZ" sz="1100" b="0" dirty="0">
                          <a:solidFill>
                            <a:srgbClr val="000000"/>
                          </a:solidFill>
                          <a:effectLst/>
                          <a:latin typeface="Calibri"/>
                          <a:ea typeface="Calibri"/>
                          <a:cs typeface="Times New Roman"/>
                        </a:rPr>
                        <a:t>of published material that monitors bribery and corruption in the financial sector followed up by public discussion</a:t>
                      </a:r>
                    </a:p>
                  </a:txBody>
                  <a:tcPr marL="68580" marR="68580" marT="0" marB="0"/>
                </a:tc>
              </a:tr>
              <a:tr h="436591">
                <a:tc>
                  <a:txBody>
                    <a:bodyPr/>
                    <a:lstStyle/>
                    <a:p>
                      <a:pPr marL="0" marR="0">
                        <a:lnSpc>
                          <a:spcPct val="107000"/>
                        </a:lnSpc>
                        <a:spcBef>
                          <a:spcPts val="0"/>
                        </a:spcBef>
                        <a:spcAft>
                          <a:spcPts val="600"/>
                        </a:spcAft>
                      </a:pPr>
                      <a:r>
                        <a:rPr lang="en-NZ" sz="1200">
                          <a:effectLst/>
                        </a:rPr>
                        <a:t>5</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Very strong: Proactive </a:t>
                      </a:r>
                      <a:r>
                        <a:rPr lang="en-NZ" sz="1100" b="0" dirty="0">
                          <a:solidFill>
                            <a:srgbClr val="000000"/>
                          </a:solidFill>
                          <a:effectLst/>
                          <a:latin typeface="Calibri"/>
                          <a:ea typeface="Calibri"/>
                          <a:cs typeface="Times New Roman"/>
                        </a:rPr>
                        <a:t>publication of systems used to monitor bribery and corruption, the findings and the demonstrated evidence of the importance to the financial system of preventing corruption and harvesting the benefits of it</a:t>
                      </a:r>
                    </a:p>
                  </a:txBody>
                  <a:tcPr marL="68580" marR="68580" marT="0" marB="0"/>
                </a:tc>
              </a:tr>
            </a:tbl>
          </a:graphicData>
        </a:graphic>
      </p:graphicFrame>
      <p:sp>
        <p:nvSpPr>
          <p:cNvPr id="8" name="Title 1"/>
          <p:cNvSpPr txBox="1">
            <a:spLocks/>
          </p:cNvSpPr>
          <p:nvPr/>
        </p:nvSpPr>
        <p:spPr>
          <a:xfrm>
            <a:off x="342900" y="268418"/>
            <a:ext cx="6172200" cy="345544"/>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vert="horz" lIns="91440" tIns="45720" rIns="91440" bIns="45720" rtlCol="0" anchor="ctr">
            <a:no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600" dirty="0" smtClean="0"/>
              <a:t>ASSESSMENT QUESTIONS </a:t>
            </a:r>
            <a:r>
              <a:rPr lang="mr-IN" sz="1600" dirty="0" smtClean="0"/>
              <a:t>–</a:t>
            </a:r>
            <a:r>
              <a:rPr lang="en-US" sz="1600" dirty="0" smtClean="0"/>
              <a:t> INFORMATION AND COMMUNICATION</a:t>
            </a:r>
            <a:endParaRPr lang="en-US" sz="1600" dirty="0"/>
          </a:p>
        </p:txBody>
      </p:sp>
    </p:spTree>
    <p:extLst>
      <p:ext uri="{BB962C8B-B14F-4D97-AF65-F5344CB8AC3E}">
        <p14:creationId xmlns:p14="http://schemas.microsoft.com/office/powerpoint/2010/main" val="7771932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874679"/>
            <a:ext cx="6172200" cy="485867"/>
          </a:xfrm>
        </p:spPr>
        <p:txBody>
          <a:bodyPr>
            <a:noAutofit/>
          </a:bodyPr>
          <a:lstStyle/>
          <a:p>
            <a:r>
              <a:rPr lang="en-US" sz="2000" dirty="0" smtClean="0"/>
              <a:t>Survey questions for financial </a:t>
            </a:r>
            <a:r>
              <a:rPr lang="en-US" sz="2000" dirty="0" err="1" smtClean="0"/>
              <a:t>organisations</a:t>
            </a:r>
            <a:endParaRPr lang="en-US" sz="2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96444470"/>
              </p:ext>
            </p:extLst>
          </p:nvPr>
        </p:nvGraphicFramePr>
        <p:xfrm>
          <a:off x="342900" y="2494844"/>
          <a:ext cx="6172200" cy="5101626"/>
        </p:xfrm>
        <a:graphic>
          <a:graphicData uri="http://schemas.openxmlformats.org/drawingml/2006/table">
            <a:tbl>
              <a:tblPr firstRow="1" bandRow="1">
                <a:tableStyleId>{17292A2E-F333-43FB-9621-5CBBE7FDCDCB}</a:tableStyleId>
              </a:tblPr>
              <a:tblGrid>
                <a:gridCol w="717550"/>
                <a:gridCol w="5454650"/>
              </a:tblGrid>
              <a:tr h="535658">
                <a:tc>
                  <a:txBody>
                    <a:bodyPr/>
                    <a:lstStyle/>
                    <a:p>
                      <a:pPr marL="0" marR="0">
                        <a:lnSpc>
                          <a:spcPct val="107000"/>
                        </a:lnSpc>
                        <a:spcBef>
                          <a:spcPts val="600"/>
                        </a:spcBef>
                        <a:spcAft>
                          <a:spcPts val="600"/>
                        </a:spcAft>
                      </a:pPr>
                      <a:r>
                        <a:rPr lang="en-NZ" sz="1400">
                          <a:effectLst/>
                        </a:rPr>
                        <a:t> </a:t>
                      </a:r>
                      <a:endParaRPr lang="en-NZ" sz="1400">
                        <a:effectLst/>
                        <a:latin typeface="Calibri"/>
                        <a:ea typeface="Calibri"/>
                        <a:cs typeface="Times New Roman"/>
                      </a:endParaRPr>
                    </a:p>
                  </a:txBody>
                  <a:tcPr marL="51435" marR="51435" marT="0" marB="0"/>
                </a:tc>
                <a:tc>
                  <a:txBody>
                    <a:bodyPr/>
                    <a:lstStyle/>
                    <a:p>
                      <a:pPr marL="0" marR="0">
                        <a:lnSpc>
                          <a:spcPct val="107000"/>
                        </a:lnSpc>
                        <a:spcBef>
                          <a:spcPts val="600"/>
                        </a:spcBef>
                        <a:spcAft>
                          <a:spcPts val="600"/>
                        </a:spcAft>
                      </a:pPr>
                      <a:r>
                        <a:rPr lang="en-NZ" sz="1400" dirty="0" smtClean="0">
                          <a:effectLst/>
                        </a:rPr>
                        <a:t>QUESTIONS</a:t>
                      </a:r>
                      <a:endParaRPr lang="en-NZ" sz="1400" dirty="0">
                        <a:effectLst/>
                        <a:latin typeface="Calibri"/>
                        <a:ea typeface="Calibri"/>
                        <a:cs typeface="Times New Roman"/>
                      </a:endParaRPr>
                    </a:p>
                  </a:txBody>
                  <a:tcPr marL="51435" marR="51435" marT="0" marB="0"/>
                </a:tc>
              </a:tr>
              <a:tr h="1146454">
                <a:tc>
                  <a:txBody>
                    <a:bodyPr/>
                    <a:lstStyle/>
                    <a:p>
                      <a:pPr marL="0" marR="0">
                        <a:lnSpc>
                          <a:spcPct val="107000"/>
                        </a:lnSpc>
                        <a:spcBef>
                          <a:spcPts val="600"/>
                        </a:spcBef>
                        <a:spcAft>
                          <a:spcPts val="600"/>
                        </a:spcAft>
                      </a:pPr>
                      <a:r>
                        <a:rPr lang="en-NZ" sz="1400" b="0" i="0" dirty="0">
                          <a:solidFill>
                            <a:srgbClr val="000000"/>
                          </a:solidFill>
                          <a:effectLst/>
                          <a:latin typeface="Calibri"/>
                          <a:ea typeface="Calibri"/>
                          <a:cs typeface="Times New Roman"/>
                        </a:rPr>
                        <a:t>SQ10</a:t>
                      </a:r>
                    </a:p>
                  </a:txBody>
                  <a:tcPr marL="68580" marR="68580" marT="0" marB="0"/>
                </a:tc>
                <a:tc>
                  <a:txBody>
                    <a:bodyPr/>
                    <a:lstStyle/>
                    <a:p>
                      <a:pPr marL="0" marR="0" algn="just">
                        <a:lnSpc>
                          <a:spcPct val="107000"/>
                        </a:lnSpc>
                        <a:spcBef>
                          <a:spcPts val="600"/>
                        </a:spcBef>
                        <a:spcAft>
                          <a:spcPts val="0"/>
                        </a:spcAft>
                      </a:pPr>
                      <a:r>
                        <a:rPr lang="en-NZ" sz="1400" b="0" i="0" dirty="0">
                          <a:solidFill>
                            <a:srgbClr val="000000"/>
                          </a:solidFill>
                          <a:effectLst/>
                          <a:latin typeface="Calibri"/>
                          <a:ea typeface="Calibri"/>
                          <a:cs typeface="Times New Roman"/>
                        </a:rPr>
                        <a:t>Transparent budgets: Are banking and other financial organisations’ budgets transparent, showing key items of expenditure? This would include comprehensive information on balance sheets, training, personnel expenditures, salary bands, fees associated with acquisitions, disposal of assets, and related to procurement, request for proposals etc.</a:t>
                      </a:r>
                    </a:p>
                    <a:p>
                      <a:pPr marL="0" marR="0" algn="just">
                        <a:lnSpc>
                          <a:spcPct val="107000"/>
                        </a:lnSpc>
                        <a:spcBef>
                          <a:spcPts val="600"/>
                        </a:spcBef>
                        <a:spcAft>
                          <a:spcPts val="0"/>
                        </a:spcAft>
                      </a:pPr>
                      <a:r>
                        <a:rPr lang="en-NZ" sz="1400" b="0" i="0" dirty="0">
                          <a:solidFill>
                            <a:srgbClr val="000000"/>
                          </a:solidFill>
                          <a:effectLst/>
                          <a:latin typeface="Calibri"/>
                          <a:ea typeface="Calibri"/>
                          <a:cs typeface="Times New Roman"/>
                        </a:rPr>
                        <a:t> </a:t>
                      </a:r>
                    </a:p>
                  </a:txBody>
                  <a:tcPr marL="68580" marR="68580" marT="0" marB="0"/>
                </a:tc>
              </a:tr>
              <a:tr h="887358">
                <a:tc>
                  <a:txBody>
                    <a:bodyPr/>
                    <a:lstStyle/>
                    <a:p>
                      <a:pPr marL="0" marR="0">
                        <a:lnSpc>
                          <a:spcPct val="107000"/>
                        </a:lnSpc>
                        <a:spcBef>
                          <a:spcPts val="600"/>
                        </a:spcBef>
                        <a:spcAft>
                          <a:spcPts val="600"/>
                        </a:spcAft>
                      </a:pPr>
                      <a:r>
                        <a:rPr lang="en-NZ" sz="1400" b="0" i="0">
                          <a:solidFill>
                            <a:srgbClr val="000000"/>
                          </a:solidFill>
                          <a:effectLst/>
                          <a:latin typeface="Calibri"/>
                          <a:ea typeface="Calibri"/>
                          <a:cs typeface="Times New Roman"/>
                        </a:rPr>
                        <a:t>SQ11</a:t>
                      </a:r>
                    </a:p>
                  </a:txBody>
                  <a:tcPr marL="68580" marR="68580" marT="0" marB="0"/>
                </a:tc>
                <a:tc>
                  <a:txBody>
                    <a:bodyPr/>
                    <a:lstStyle/>
                    <a:p>
                      <a:pPr marL="0" marR="0" algn="just">
                        <a:lnSpc>
                          <a:spcPct val="107000"/>
                        </a:lnSpc>
                        <a:spcBef>
                          <a:spcPts val="600"/>
                        </a:spcBef>
                        <a:spcAft>
                          <a:spcPts val="0"/>
                        </a:spcAft>
                      </a:pPr>
                      <a:r>
                        <a:rPr lang="en-NZ" sz="1400" b="0" i="0" dirty="0">
                          <a:solidFill>
                            <a:srgbClr val="000000"/>
                          </a:solidFill>
                          <a:effectLst/>
                          <a:latin typeface="Calibri"/>
                          <a:ea typeface="Calibri"/>
                          <a:cs typeface="Times New Roman"/>
                        </a:rPr>
                        <a:t>Financial institutions communicating about engagement with CSOs: Do financial institutions have communication policies that provide evidence of the effectiveness of openness towards and engagement with civil society organisations (CSOs) who are informed about issues of corruption and ways of building stronger integrity systems?</a:t>
                      </a:r>
                    </a:p>
                    <a:p>
                      <a:pPr marL="0" marR="0" algn="just">
                        <a:lnSpc>
                          <a:spcPct val="107000"/>
                        </a:lnSpc>
                        <a:spcBef>
                          <a:spcPts val="600"/>
                        </a:spcBef>
                        <a:spcAft>
                          <a:spcPts val="0"/>
                        </a:spcAft>
                      </a:pPr>
                      <a:r>
                        <a:rPr lang="en-NZ" sz="1400" b="0" i="0" dirty="0">
                          <a:solidFill>
                            <a:srgbClr val="000000"/>
                          </a:solidFill>
                          <a:effectLst/>
                          <a:latin typeface="Calibri"/>
                          <a:ea typeface="Calibri"/>
                          <a:cs typeface="Times New Roman"/>
                        </a:rPr>
                        <a:t> </a:t>
                      </a:r>
                    </a:p>
                  </a:txBody>
                  <a:tcPr marL="68580" marR="68580" marT="0" marB="0"/>
                </a:tc>
              </a:tr>
              <a:tr h="1146454">
                <a:tc>
                  <a:txBody>
                    <a:bodyPr/>
                    <a:lstStyle/>
                    <a:p>
                      <a:pPr marL="0" marR="0">
                        <a:lnSpc>
                          <a:spcPct val="107000"/>
                        </a:lnSpc>
                        <a:spcBef>
                          <a:spcPts val="600"/>
                        </a:spcBef>
                        <a:spcAft>
                          <a:spcPts val="600"/>
                        </a:spcAft>
                      </a:pPr>
                      <a:r>
                        <a:rPr lang="en-NZ" sz="1400" b="0" i="0">
                          <a:solidFill>
                            <a:srgbClr val="000000"/>
                          </a:solidFill>
                          <a:effectLst/>
                          <a:latin typeface="Calibri"/>
                          <a:ea typeface="Calibri"/>
                          <a:cs typeface="Times New Roman"/>
                        </a:rPr>
                        <a:t>SQ12</a:t>
                      </a:r>
                    </a:p>
                  </a:txBody>
                  <a:tcPr marL="68580" marR="68580" marT="0" marB="0"/>
                </a:tc>
                <a:tc>
                  <a:txBody>
                    <a:bodyPr/>
                    <a:lstStyle/>
                    <a:p>
                      <a:pPr marL="0" marR="0" algn="just">
                        <a:lnSpc>
                          <a:spcPct val="107000"/>
                        </a:lnSpc>
                        <a:spcBef>
                          <a:spcPts val="600"/>
                        </a:spcBef>
                        <a:spcAft>
                          <a:spcPts val="0"/>
                        </a:spcAft>
                      </a:pPr>
                      <a:r>
                        <a:rPr lang="en-NZ" sz="1400" b="0" i="0" dirty="0">
                          <a:solidFill>
                            <a:srgbClr val="000000"/>
                          </a:solidFill>
                          <a:effectLst/>
                          <a:latin typeface="Calibri"/>
                          <a:ea typeface="Calibri"/>
                          <a:cs typeface="Times New Roman"/>
                        </a:rPr>
                        <a:t>Building public trust in financial institutions’ anti-corruption efforts both builds trust and strengthens integrity system: Does your institution’s information and communication strategy have a measure of how your actions support public trust in the financial systems and that monitors how your stakeholders respond to the way you tackle bribery and corruption?</a:t>
                      </a:r>
                    </a:p>
                    <a:p>
                      <a:pPr marL="0" marR="0" algn="just">
                        <a:lnSpc>
                          <a:spcPct val="107000"/>
                        </a:lnSpc>
                        <a:spcBef>
                          <a:spcPts val="600"/>
                        </a:spcBef>
                        <a:spcAft>
                          <a:spcPts val="0"/>
                        </a:spcAft>
                      </a:pPr>
                      <a:r>
                        <a:rPr lang="en-NZ" sz="1400" b="0" i="0" dirty="0">
                          <a:solidFill>
                            <a:srgbClr val="000000"/>
                          </a:solidFill>
                          <a:effectLst/>
                          <a:latin typeface="Calibri"/>
                          <a:ea typeface="Calibri"/>
                          <a:cs typeface="Times New Roman"/>
                        </a:rPr>
                        <a:t> </a:t>
                      </a:r>
                    </a:p>
                  </a:txBody>
                  <a:tcPr marL="68580" marR="68580" marT="0" marB="0"/>
                </a:tc>
              </a:tr>
            </a:tbl>
          </a:graphicData>
        </a:graphic>
      </p:graphicFrame>
      <p:sp>
        <p:nvSpPr>
          <p:cNvPr id="5" name="Title 1"/>
          <p:cNvSpPr txBox="1">
            <a:spLocks/>
          </p:cNvSpPr>
          <p:nvPr/>
        </p:nvSpPr>
        <p:spPr>
          <a:xfrm>
            <a:off x="342900" y="203461"/>
            <a:ext cx="6172200" cy="428039"/>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vert="horz" lIns="91440" tIns="45720" rIns="91440" bIns="45720" rtlCol="0" anchor="ctr">
            <a:no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600" dirty="0" smtClean="0"/>
              <a:t>SURVEY QUESTIONS </a:t>
            </a:r>
            <a:r>
              <a:rPr lang="mr-IN" sz="1600" dirty="0" smtClean="0"/>
              <a:t>–</a:t>
            </a:r>
            <a:r>
              <a:rPr lang="en-US" sz="1600" dirty="0" smtClean="0"/>
              <a:t> INFORMATION AND COMMUNICATION</a:t>
            </a:r>
            <a:endParaRPr lang="en-US" sz="1600" dirty="0"/>
          </a:p>
        </p:txBody>
      </p:sp>
    </p:spTree>
    <p:extLst>
      <p:ext uri="{BB962C8B-B14F-4D97-AF65-F5344CB8AC3E}">
        <p14:creationId xmlns:p14="http://schemas.microsoft.com/office/powerpoint/2010/main" val="6809138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697090"/>
            <a:ext cx="6242050" cy="411499"/>
          </a:xfrm>
        </p:spPr>
        <p:txBody>
          <a:bodyPr>
            <a:noAutofit/>
          </a:bodyPr>
          <a:lstStyle/>
          <a:p>
            <a:pPr algn="l"/>
            <a:r>
              <a:rPr lang="en-US" sz="2000" dirty="0" smtClean="0"/>
              <a:t>17. </a:t>
            </a:r>
            <a:r>
              <a:rPr lang="en-US" sz="2000" dirty="0" err="1" smtClean="0"/>
              <a:t>Organisational</a:t>
            </a:r>
            <a:r>
              <a:rPr lang="en-US" sz="2000" dirty="0" smtClean="0"/>
              <a:t> culture.</a:t>
            </a:r>
            <a:endParaRPr lang="en-US" sz="2000" dirty="0"/>
          </a:p>
        </p:txBody>
      </p:sp>
      <p:sp>
        <p:nvSpPr>
          <p:cNvPr id="3" name="Content Placeholder 2"/>
          <p:cNvSpPr>
            <a:spLocks noGrp="1"/>
          </p:cNvSpPr>
          <p:nvPr>
            <p:ph idx="1"/>
          </p:nvPr>
        </p:nvSpPr>
        <p:spPr>
          <a:xfrm>
            <a:off x="342900" y="1450860"/>
            <a:ext cx="6172200" cy="3277541"/>
          </a:xfrm>
        </p:spPr>
        <p:txBody>
          <a:bodyPr>
            <a:noAutofit/>
          </a:bodyPr>
          <a:lstStyle/>
          <a:p>
            <a:pPr marL="0" lvl="0" indent="0">
              <a:buNone/>
            </a:pPr>
            <a:r>
              <a:rPr lang="en-NZ" sz="1400" dirty="0"/>
              <a:t>To what extent is there a culture of “just doing the right thing” in financial institutions? </a:t>
            </a:r>
          </a:p>
          <a:p>
            <a:pPr marL="0" indent="0">
              <a:buNone/>
            </a:pPr>
            <a:r>
              <a:rPr lang="en-NZ" sz="1400" dirty="0"/>
              <a:t>Guidance questions: </a:t>
            </a:r>
            <a:endParaRPr lang="en-NZ" sz="1400" dirty="0" smtClean="0"/>
          </a:p>
          <a:p>
            <a:r>
              <a:rPr lang="en-NZ" sz="1200" dirty="0" smtClean="0"/>
              <a:t>Are </a:t>
            </a:r>
            <a:r>
              <a:rPr lang="en-NZ" sz="1200" dirty="0"/>
              <a:t>the attributes of good governance apparent in the leadership style adopted by senior executives and board members of financial institutions to acknowledge the role of this leadership in creating a culture of trust for all employees</a:t>
            </a:r>
            <a:r>
              <a:rPr lang="en-NZ" sz="1200" dirty="0" smtClean="0"/>
              <a:t>?</a:t>
            </a:r>
          </a:p>
          <a:p>
            <a:r>
              <a:rPr lang="en-NZ" sz="1200" dirty="0" smtClean="0"/>
              <a:t>Is </a:t>
            </a:r>
            <a:r>
              <a:rPr lang="en-NZ" sz="1200" dirty="0"/>
              <a:t>there a culture of “just doing the right thing?</a:t>
            </a:r>
            <a:r>
              <a:rPr lang="en-NZ" sz="1200" dirty="0" smtClean="0"/>
              <a:t>”</a:t>
            </a:r>
            <a:endParaRPr lang="en-NZ" sz="1200" dirty="0"/>
          </a:p>
        </p:txBody>
      </p:sp>
      <p:graphicFrame>
        <p:nvGraphicFramePr>
          <p:cNvPr id="6" name="Table 5"/>
          <p:cNvGraphicFramePr>
            <a:graphicFrameLocks noGrp="1"/>
          </p:cNvGraphicFramePr>
          <p:nvPr>
            <p:extLst>
              <p:ext uri="{D42A27DB-BD31-4B8C-83A1-F6EECF244321}">
                <p14:modId xmlns:p14="http://schemas.microsoft.com/office/powerpoint/2010/main" val="579957607"/>
              </p:ext>
            </p:extLst>
          </p:nvPr>
        </p:nvGraphicFramePr>
        <p:xfrm>
          <a:off x="342900" y="6662299"/>
          <a:ext cx="6172200" cy="2257130"/>
        </p:xfrm>
        <a:graphic>
          <a:graphicData uri="http://schemas.openxmlformats.org/drawingml/2006/table">
            <a:tbl>
              <a:tblPr firstRow="1" bandRow="1">
                <a:tableStyleId>{7DF18680-E054-41AD-8BC1-D1AEF772440D}</a:tableStyleId>
              </a:tblPr>
              <a:tblGrid>
                <a:gridCol w="797243"/>
                <a:gridCol w="5374957"/>
              </a:tblGrid>
              <a:tr h="321321">
                <a:tc>
                  <a:txBody>
                    <a:bodyPr/>
                    <a:lstStyle/>
                    <a:p>
                      <a:pPr marL="0" marR="0">
                        <a:lnSpc>
                          <a:spcPct val="107000"/>
                        </a:lnSpc>
                        <a:spcBef>
                          <a:spcPts val="0"/>
                        </a:spcBef>
                        <a:spcAft>
                          <a:spcPts val="600"/>
                        </a:spcAft>
                      </a:pPr>
                      <a:r>
                        <a:rPr lang="en-NZ" sz="1200" dirty="0">
                          <a:effectLst/>
                        </a:rPr>
                        <a:t>Score</a:t>
                      </a:r>
                      <a:endParaRPr lang="en-NZ" sz="1200" dirty="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dirty="0" smtClean="0">
                          <a:effectLst/>
                        </a:rPr>
                        <a:t>Assessment</a:t>
                      </a:r>
                      <a:endParaRPr lang="en-NZ" sz="1200" dirty="0">
                        <a:effectLst/>
                        <a:latin typeface="Calibri"/>
                        <a:ea typeface="Calibri"/>
                        <a:cs typeface="Times New Roman"/>
                      </a:endParaRPr>
                    </a:p>
                  </a:txBody>
                  <a:tcPr marL="51435" marR="51435" marT="0" marB="0"/>
                </a:tc>
              </a:tr>
              <a:tr h="321321">
                <a:tc>
                  <a:txBody>
                    <a:bodyPr/>
                    <a:lstStyle/>
                    <a:p>
                      <a:pPr marL="0" marR="0">
                        <a:lnSpc>
                          <a:spcPct val="107000"/>
                        </a:lnSpc>
                        <a:spcBef>
                          <a:spcPts val="0"/>
                        </a:spcBef>
                        <a:spcAft>
                          <a:spcPts val="600"/>
                        </a:spcAft>
                      </a:pPr>
                      <a:r>
                        <a:rPr lang="en-NZ" sz="1200">
                          <a:effectLst/>
                        </a:rPr>
                        <a:t>1</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a:solidFill>
                            <a:srgbClr val="000000"/>
                          </a:solidFill>
                          <a:effectLst/>
                          <a:latin typeface="Calibri"/>
                          <a:ea typeface="Calibri"/>
                          <a:cs typeface="Times New Roman"/>
                        </a:rPr>
                        <a:t>Very weak: senior leaders do not create this culture; it is not a feature of the system</a:t>
                      </a:r>
                    </a:p>
                  </a:txBody>
                  <a:tcPr marL="68580" marR="68580" marT="0" marB="0"/>
                </a:tc>
              </a:tr>
              <a:tr h="321321">
                <a:tc>
                  <a:txBody>
                    <a:bodyPr/>
                    <a:lstStyle/>
                    <a:p>
                      <a:pPr marL="0" marR="0">
                        <a:lnSpc>
                          <a:spcPct val="107000"/>
                        </a:lnSpc>
                        <a:spcBef>
                          <a:spcPts val="0"/>
                        </a:spcBef>
                        <a:spcAft>
                          <a:spcPts val="600"/>
                        </a:spcAft>
                      </a:pPr>
                      <a:r>
                        <a:rPr lang="en-NZ" sz="1200">
                          <a:effectLst/>
                        </a:rPr>
                        <a:t>2</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a:solidFill>
                            <a:srgbClr val="000000"/>
                          </a:solidFill>
                          <a:effectLst/>
                          <a:latin typeface="Calibri"/>
                          <a:ea typeface="Calibri"/>
                          <a:cs typeface="Times New Roman"/>
                        </a:rPr>
                        <a:t>Weak: only a few senior leaders exhibit this style; “doing the right thing” in difficult situations is viewed as risky</a:t>
                      </a:r>
                    </a:p>
                  </a:txBody>
                  <a:tcPr marL="68580" marR="68580" marT="0" marB="0"/>
                </a:tc>
              </a:tr>
              <a:tr h="321321">
                <a:tc>
                  <a:txBody>
                    <a:bodyPr/>
                    <a:lstStyle/>
                    <a:p>
                      <a:pPr marL="0" marR="0">
                        <a:lnSpc>
                          <a:spcPct val="107000"/>
                        </a:lnSpc>
                        <a:spcBef>
                          <a:spcPts val="0"/>
                        </a:spcBef>
                        <a:spcAft>
                          <a:spcPts val="600"/>
                        </a:spcAft>
                      </a:pPr>
                      <a:r>
                        <a:rPr lang="en-NZ" sz="1200">
                          <a:effectLst/>
                        </a:rPr>
                        <a:t>3</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a:solidFill>
                            <a:srgbClr val="000000"/>
                          </a:solidFill>
                          <a:effectLst/>
                          <a:latin typeface="Calibri"/>
                          <a:ea typeface="Calibri"/>
                          <a:cs typeface="Times New Roman"/>
                        </a:rPr>
                        <a:t>Moderate: the culture exists, but not consistently throughout senior leadership. Employees may feel vulnerable about “doing the right thing”</a:t>
                      </a:r>
                    </a:p>
                  </a:txBody>
                  <a:tcPr marL="68580" marR="68580" marT="0" marB="0"/>
                </a:tc>
              </a:tr>
              <a:tr h="329167">
                <a:tc>
                  <a:txBody>
                    <a:bodyPr/>
                    <a:lstStyle/>
                    <a:p>
                      <a:pPr marL="0" marR="0">
                        <a:lnSpc>
                          <a:spcPct val="107000"/>
                        </a:lnSpc>
                        <a:spcBef>
                          <a:spcPts val="0"/>
                        </a:spcBef>
                        <a:spcAft>
                          <a:spcPts val="600"/>
                        </a:spcAft>
                      </a:pPr>
                      <a:r>
                        <a:rPr lang="en-NZ" sz="1200">
                          <a:effectLst/>
                        </a:rPr>
                        <a:t>4</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a:solidFill>
                            <a:srgbClr val="000000"/>
                          </a:solidFill>
                          <a:effectLst/>
                          <a:latin typeface="Calibri"/>
                          <a:ea typeface="Calibri"/>
                          <a:cs typeface="Times New Roman"/>
                        </a:rPr>
                        <a:t>Strong: almost all senior leaders adopt this style and the culture of trust has permeated most parts of key institutions</a:t>
                      </a:r>
                    </a:p>
                  </a:txBody>
                  <a:tcPr marL="68580" marR="68580" marT="0" marB="0"/>
                </a:tc>
              </a:tr>
              <a:tr h="436591">
                <a:tc>
                  <a:txBody>
                    <a:bodyPr/>
                    <a:lstStyle/>
                    <a:p>
                      <a:pPr marL="0" marR="0">
                        <a:lnSpc>
                          <a:spcPct val="107000"/>
                        </a:lnSpc>
                        <a:spcBef>
                          <a:spcPts val="0"/>
                        </a:spcBef>
                        <a:spcAft>
                          <a:spcPts val="600"/>
                        </a:spcAft>
                      </a:pPr>
                      <a:r>
                        <a:rPr lang="en-NZ" sz="1200">
                          <a:effectLst/>
                        </a:rPr>
                        <a:t>5</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a:solidFill>
                            <a:srgbClr val="000000"/>
                          </a:solidFill>
                          <a:effectLst/>
                          <a:latin typeface="Calibri"/>
                          <a:ea typeface="Calibri"/>
                          <a:cs typeface="Times New Roman"/>
                        </a:rPr>
                        <a:t>Very strong: complete commitment to and pride in being an institution that creates a culture where staff are supported to learn from experience the best way to do the right thing</a:t>
                      </a:r>
                    </a:p>
                  </a:txBody>
                  <a:tcPr marL="68580" marR="68580" marT="0" marB="0"/>
                </a:tc>
              </a:tr>
            </a:tbl>
          </a:graphicData>
        </a:graphic>
      </p:graphicFrame>
      <p:sp>
        <p:nvSpPr>
          <p:cNvPr id="8" name="Title 1"/>
          <p:cNvSpPr txBox="1">
            <a:spLocks/>
          </p:cNvSpPr>
          <p:nvPr/>
        </p:nvSpPr>
        <p:spPr>
          <a:xfrm>
            <a:off x="342900" y="285972"/>
            <a:ext cx="6172200" cy="345544"/>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vert="horz" lIns="91440" tIns="45720" rIns="91440" bIns="45720" rtlCol="0" anchor="ctr">
            <a:no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600" dirty="0" smtClean="0"/>
              <a:t>ASSESSMENT QUESTIONS </a:t>
            </a:r>
            <a:r>
              <a:rPr lang="mr-IN" sz="1600" dirty="0" smtClean="0"/>
              <a:t>–</a:t>
            </a:r>
            <a:r>
              <a:rPr lang="en-US" sz="1600" dirty="0" smtClean="0"/>
              <a:t> HUMAN CAPITAL</a:t>
            </a:r>
            <a:endParaRPr lang="en-US" sz="1600" dirty="0"/>
          </a:p>
        </p:txBody>
      </p:sp>
    </p:spTree>
    <p:extLst>
      <p:ext uri="{BB962C8B-B14F-4D97-AF65-F5344CB8AC3E}">
        <p14:creationId xmlns:p14="http://schemas.microsoft.com/office/powerpoint/2010/main" val="4865529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697090"/>
            <a:ext cx="6242050" cy="411499"/>
          </a:xfrm>
        </p:spPr>
        <p:txBody>
          <a:bodyPr>
            <a:noAutofit/>
          </a:bodyPr>
          <a:lstStyle/>
          <a:p>
            <a:pPr algn="l"/>
            <a:r>
              <a:rPr lang="en-US" sz="2000" dirty="0" smtClean="0"/>
              <a:t>18. Auditing the risk culture.</a:t>
            </a:r>
            <a:endParaRPr lang="en-US" sz="2000" dirty="0"/>
          </a:p>
        </p:txBody>
      </p:sp>
      <p:sp>
        <p:nvSpPr>
          <p:cNvPr id="3" name="Content Placeholder 2"/>
          <p:cNvSpPr>
            <a:spLocks noGrp="1"/>
          </p:cNvSpPr>
          <p:nvPr>
            <p:ph idx="1"/>
          </p:nvPr>
        </p:nvSpPr>
        <p:spPr>
          <a:xfrm>
            <a:off x="342900" y="1450860"/>
            <a:ext cx="6172200" cy="3277541"/>
          </a:xfrm>
        </p:spPr>
        <p:txBody>
          <a:bodyPr>
            <a:noAutofit/>
          </a:bodyPr>
          <a:lstStyle/>
          <a:p>
            <a:pPr marL="0" lvl="0" indent="0">
              <a:buNone/>
            </a:pPr>
            <a:r>
              <a:rPr lang="en-NZ" sz="1400" dirty="0"/>
              <a:t>To what extent is there internal audit and external audit of financial institutions’ risk culture, focusing on matters relating to whether staff are adhering to risk culture policies in the relevant area?</a:t>
            </a:r>
          </a:p>
          <a:p>
            <a:pPr marL="0" indent="0">
              <a:buNone/>
            </a:pPr>
            <a:r>
              <a:rPr lang="en-NZ" sz="1400" dirty="0"/>
              <a:t>Guidance </a:t>
            </a:r>
            <a:r>
              <a:rPr lang="en-NZ" sz="1400" dirty="0" smtClean="0"/>
              <a:t>question: </a:t>
            </a:r>
          </a:p>
          <a:p>
            <a:r>
              <a:rPr lang="en-NZ" sz="1200" dirty="0" smtClean="0"/>
              <a:t>Are </a:t>
            </a:r>
            <a:r>
              <a:rPr lang="en-NZ" sz="1200" dirty="0"/>
              <a:t>internal auditors aware of staff training and programmes designed to provide knowledge about preventing bribery and corruption and about ways of building a culture of integrity?</a:t>
            </a:r>
          </a:p>
        </p:txBody>
      </p:sp>
      <p:graphicFrame>
        <p:nvGraphicFramePr>
          <p:cNvPr id="6" name="Table 5"/>
          <p:cNvGraphicFramePr>
            <a:graphicFrameLocks noGrp="1"/>
          </p:cNvGraphicFramePr>
          <p:nvPr>
            <p:extLst>
              <p:ext uri="{D42A27DB-BD31-4B8C-83A1-F6EECF244321}">
                <p14:modId xmlns:p14="http://schemas.microsoft.com/office/powerpoint/2010/main" val="1199770710"/>
              </p:ext>
            </p:extLst>
          </p:nvPr>
        </p:nvGraphicFramePr>
        <p:xfrm>
          <a:off x="342900" y="6662299"/>
          <a:ext cx="6172200" cy="2125950"/>
        </p:xfrm>
        <a:graphic>
          <a:graphicData uri="http://schemas.openxmlformats.org/drawingml/2006/table">
            <a:tbl>
              <a:tblPr firstRow="1" bandRow="1">
                <a:tableStyleId>{7DF18680-E054-41AD-8BC1-D1AEF772440D}</a:tableStyleId>
              </a:tblPr>
              <a:tblGrid>
                <a:gridCol w="797243"/>
                <a:gridCol w="5374957"/>
              </a:tblGrid>
              <a:tr h="321321">
                <a:tc>
                  <a:txBody>
                    <a:bodyPr/>
                    <a:lstStyle/>
                    <a:p>
                      <a:pPr marL="0" marR="0">
                        <a:lnSpc>
                          <a:spcPct val="107000"/>
                        </a:lnSpc>
                        <a:spcBef>
                          <a:spcPts val="0"/>
                        </a:spcBef>
                        <a:spcAft>
                          <a:spcPts val="600"/>
                        </a:spcAft>
                      </a:pPr>
                      <a:r>
                        <a:rPr lang="en-NZ" sz="1200" dirty="0">
                          <a:effectLst/>
                        </a:rPr>
                        <a:t>Score</a:t>
                      </a:r>
                      <a:endParaRPr lang="en-NZ" sz="1200" dirty="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dirty="0" smtClean="0">
                          <a:effectLst/>
                        </a:rPr>
                        <a:t>Assessment</a:t>
                      </a:r>
                      <a:endParaRPr lang="en-NZ" sz="1200" dirty="0">
                        <a:effectLst/>
                        <a:latin typeface="Calibri"/>
                        <a:ea typeface="Calibri"/>
                        <a:cs typeface="Times New Roman"/>
                      </a:endParaRPr>
                    </a:p>
                  </a:txBody>
                  <a:tcPr marL="51435" marR="51435" marT="0" marB="0"/>
                </a:tc>
              </a:tr>
              <a:tr h="321321">
                <a:tc>
                  <a:txBody>
                    <a:bodyPr/>
                    <a:lstStyle/>
                    <a:p>
                      <a:pPr marL="0" marR="0">
                        <a:lnSpc>
                          <a:spcPct val="107000"/>
                        </a:lnSpc>
                        <a:spcBef>
                          <a:spcPts val="0"/>
                        </a:spcBef>
                        <a:spcAft>
                          <a:spcPts val="600"/>
                        </a:spcAft>
                      </a:pPr>
                      <a:r>
                        <a:rPr lang="en-NZ" sz="1200">
                          <a:effectLst/>
                        </a:rPr>
                        <a:t>1</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dirty="0" smtClean="0">
                          <a:effectLst/>
                        </a:rPr>
                        <a:t>Very weak: No regular audit</a:t>
                      </a:r>
                      <a:r>
                        <a:rPr lang="en-NZ" sz="1100" baseline="0" dirty="0" smtClean="0">
                          <a:effectLst/>
                        </a:rPr>
                        <a:t> of risk culture</a:t>
                      </a:r>
                      <a:endParaRPr lang="en-NZ" sz="1100" b="0" dirty="0">
                        <a:solidFill>
                          <a:srgbClr val="000000"/>
                        </a:solidFill>
                        <a:effectLst/>
                        <a:latin typeface="Calibri"/>
                        <a:ea typeface="Calibri"/>
                        <a:cs typeface="Times New Roman"/>
                      </a:endParaRPr>
                    </a:p>
                  </a:txBody>
                  <a:tcPr marL="68580" marR="68580" marT="0" marB="0"/>
                </a:tc>
              </a:tr>
              <a:tr h="321321">
                <a:tc>
                  <a:txBody>
                    <a:bodyPr/>
                    <a:lstStyle/>
                    <a:p>
                      <a:pPr marL="0" marR="0">
                        <a:lnSpc>
                          <a:spcPct val="107000"/>
                        </a:lnSpc>
                        <a:spcBef>
                          <a:spcPts val="0"/>
                        </a:spcBef>
                        <a:spcAft>
                          <a:spcPts val="600"/>
                        </a:spcAft>
                      </a:pPr>
                      <a:r>
                        <a:rPr lang="en-NZ" sz="1200">
                          <a:effectLst/>
                        </a:rPr>
                        <a:t>2</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dirty="0" smtClean="0">
                          <a:effectLst/>
                        </a:rPr>
                        <a:t>Weak: Risk culture is audited, but sporadically and/or ineffectively (eg does</a:t>
                      </a:r>
                      <a:r>
                        <a:rPr lang="en-NZ" sz="1100" baseline="0" dirty="0" smtClean="0">
                          <a:effectLst/>
                        </a:rPr>
                        <a:t> not focus on staff practices)</a:t>
                      </a:r>
                      <a:endParaRPr lang="en-NZ" sz="1100" b="0" dirty="0">
                        <a:solidFill>
                          <a:srgbClr val="000000"/>
                        </a:solidFill>
                        <a:effectLst/>
                        <a:latin typeface="Calibri"/>
                        <a:ea typeface="Calibri"/>
                        <a:cs typeface="Times New Roman"/>
                      </a:endParaRPr>
                    </a:p>
                  </a:txBody>
                  <a:tcPr marL="68580" marR="68580" marT="0" marB="0"/>
                </a:tc>
              </a:tr>
              <a:tr h="321321">
                <a:tc>
                  <a:txBody>
                    <a:bodyPr/>
                    <a:lstStyle/>
                    <a:p>
                      <a:pPr marL="0" marR="0">
                        <a:lnSpc>
                          <a:spcPct val="107000"/>
                        </a:lnSpc>
                        <a:spcBef>
                          <a:spcPts val="0"/>
                        </a:spcBef>
                        <a:spcAft>
                          <a:spcPts val="600"/>
                        </a:spcAft>
                      </a:pPr>
                      <a:r>
                        <a:rPr lang="en-NZ" sz="1200">
                          <a:effectLst/>
                        </a:rPr>
                        <a:t>3</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dirty="0" smtClean="0">
                          <a:effectLst/>
                        </a:rPr>
                        <a:t>Moderate: Internal OR</a:t>
                      </a:r>
                      <a:r>
                        <a:rPr lang="en-NZ" sz="1100" baseline="0" dirty="0" smtClean="0">
                          <a:effectLst/>
                        </a:rPr>
                        <a:t> external audit of risk culture, but rarely both; audit is generally well focused</a:t>
                      </a:r>
                      <a:endParaRPr lang="en-NZ" sz="1100" b="0" dirty="0">
                        <a:solidFill>
                          <a:srgbClr val="000000"/>
                        </a:solidFill>
                        <a:effectLst/>
                        <a:latin typeface="Calibri"/>
                        <a:ea typeface="Calibri"/>
                        <a:cs typeface="Times New Roman"/>
                      </a:endParaRPr>
                    </a:p>
                  </a:txBody>
                  <a:tcPr marL="68580" marR="68580" marT="0" marB="0"/>
                </a:tc>
              </a:tr>
              <a:tr h="329167">
                <a:tc>
                  <a:txBody>
                    <a:bodyPr/>
                    <a:lstStyle/>
                    <a:p>
                      <a:pPr marL="0" marR="0">
                        <a:lnSpc>
                          <a:spcPct val="107000"/>
                        </a:lnSpc>
                        <a:spcBef>
                          <a:spcPts val="0"/>
                        </a:spcBef>
                        <a:spcAft>
                          <a:spcPts val="600"/>
                        </a:spcAft>
                      </a:pPr>
                      <a:r>
                        <a:rPr lang="en-NZ" sz="1200">
                          <a:effectLst/>
                        </a:rPr>
                        <a:t>4</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dirty="0" smtClean="0">
                          <a:effectLst/>
                        </a:rPr>
                        <a:t>Strong: Evidence </a:t>
                      </a:r>
                      <a:r>
                        <a:rPr lang="en-NZ" sz="1100" dirty="0">
                          <a:effectLst/>
                        </a:rPr>
                        <a:t>of </a:t>
                      </a:r>
                      <a:r>
                        <a:rPr lang="en-NZ" sz="1100" dirty="0" smtClean="0">
                          <a:effectLst/>
                        </a:rPr>
                        <a:t>regular and effective audits of risk culture</a:t>
                      </a:r>
                      <a:endParaRPr lang="en-NZ" sz="1100" b="0" dirty="0">
                        <a:solidFill>
                          <a:srgbClr val="000000"/>
                        </a:solidFill>
                        <a:effectLst/>
                        <a:latin typeface="Calibri"/>
                        <a:ea typeface="Calibri"/>
                        <a:cs typeface="Times New Roman"/>
                      </a:endParaRPr>
                    </a:p>
                  </a:txBody>
                  <a:tcPr marL="68580" marR="68580" marT="0" marB="0"/>
                </a:tc>
              </a:tr>
              <a:tr h="436591">
                <a:tc>
                  <a:txBody>
                    <a:bodyPr/>
                    <a:lstStyle/>
                    <a:p>
                      <a:pPr marL="0" marR="0">
                        <a:lnSpc>
                          <a:spcPct val="107000"/>
                        </a:lnSpc>
                        <a:spcBef>
                          <a:spcPts val="0"/>
                        </a:spcBef>
                        <a:spcAft>
                          <a:spcPts val="600"/>
                        </a:spcAft>
                      </a:pPr>
                      <a:r>
                        <a:rPr lang="en-NZ" sz="1200">
                          <a:effectLst/>
                        </a:rPr>
                        <a:t>5</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dirty="0" smtClean="0">
                          <a:effectLst/>
                        </a:rPr>
                        <a:t>Very strong: Regular</a:t>
                      </a:r>
                      <a:r>
                        <a:rPr lang="en-NZ" sz="1100" baseline="0" dirty="0" smtClean="0">
                          <a:effectLst/>
                        </a:rPr>
                        <a:t> audits identify areas for improvement and have good follow-up from senior leaders</a:t>
                      </a:r>
                      <a:endParaRPr lang="en-NZ" sz="1100" b="0" dirty="0">
                        <a:solidFill>
                          <a:srgbClr val="000000"/>
                        </a:solidFill>
                        <a:effectLst/>
                        <a:latin typeface="Calibri"/>
                        <a:ea typeface="Calibri"/>
                        <a:cs typeface="Times New Roman"/>
                      </a:endParaRPr>
                    </a:p>
                  </a:txBody>
                  <a:tcPr marL="68580" marR="68580" marT="0" marB="0"/>
                </a:tc>
              </a:tr>
            </a:tbl>
          </a:graphicData>
        </a:graphic>
      </p:graphicFrame>
      <p:sp>
        <p:nvSpPr>
          <p:cNvPr id="8" name="Title 1"/>
          <p:cNvSpPr txBox="1">
            <a:spLocks/>
          </p:cNvSpPr>
          <p:nvPr/>
        </p:nvSpPr>
        <p:spPr>
          <a:xfrm>
            <a:off x="342900" y="280867"/>
            <a:ext cx="6172200" cy="345544"/>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vert="horz" lIns="91440" tIns="45720" rIns="91440" bIns="45720" rtlCol="0" anchor="ctr">
            <a:no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600" dirty="0" smtClean="0"/>
              <a:t>ASSESSMENT QUESTIONS </a:t>
            </a:r>
            <a:r>
              <a:rPr lang="mr-IN" sz="1600" dirty="0" smtClean="0"/>
              <a:t>–</a:t>
            </a:r>
            <a:r>
              <a:rPr lang="en-US" sz="1600" dirty="0" smtClean="0"/>
              <a:t> HUMAN CAPITAL</a:t>
            </a:r>
            <a:endParaRPr lang="en-US" sz="1600" dirty="0"/>
          </a:p>
        </p:txBody>
      </p:sp>
    </p:spTree>
    <p:extLst>
      <p:ext uri="{BB962C8B-B14F-4D97-AF65-F5344CB8AC3E}">
        <p14:creationId xmlns:p14="http://schemas.microsoft.com/office/powerpoint/2010/main" val="31434243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801000"/>
            <a:ext cx="6242050" cy="411499"/>
          </a:xfrm>
        </p:spPr>
        <p:txBody>
          <a:bodyPr>
            <a:noAutofit/>
          </a:bodyPr>
          <a:lstStyle/>
          <a:p>
            <a:pPr algn="l"/>
            <a:r>
              <a:rPr lang="en-US" sz="2000" dirty="0" smtClean="0"/>
              <a:t>19. Incentives for anti-corruption and integrity-promoting </a:t>
            </a:r>
            <a:r>
              <a:rPr lang="en-US" sz="2000" dirty="0" err="1" smtClean="0"/>
              <a:t>behaviours</a:t>
            </a:r>
            <a:r>
              <a:rPr lang="en-US" sz="2000" dirty="0" smtClean="0"/>
              <a:t>.</a:t>
            </a:r>
            <a:endParaRPr lang="en-US" sz="2000" dirty="0"/>
          </a:p>
        </p:txBody>
      </p:sp>
      <p:sp>
        <p:nvSpPr>
          <p:cNvPr id="3" name="Content Placeholder 2"/>
          <p:cNvSpPr>
            <a:spLocks noGrp="1"/>
          </p:cNvSpPr>
          <p:nvPr>
            <p:ph idx="1"/>
          </p:nvPr>
        </p:nvSpPr>
        <p:spPr>
          <a:xfrm>
            <a:off x="342900" y="1450860"/>
            <a:ext cx="6172200" cy="3650804"/>
          </a:xfrm>
        </p:spPr>
        <p:txBody>
          <a:bodyPr>
            <a:noAutofit/>
          </a:bodyPr>
          <a:lstStyle/>
          <a:p>
            <a:pPr marL="0" lvl="0" indent="0">
              <a:buNone/>
            </a:pPr>
            <a:r>
              <a:rPr lang="en-NZ" sz="1400" dirty="0"/>
              <a:t>To what extent are there incentives in management and other staff performance agreements for promoting high integrity standards and discouraging inappropriate behaviour? </a:t>
            </a:r>
          </a:p>
          <a:p>
            <a:pPr marL="0" indent="0">
              <a:buNone/>
            </a:pPr>
            <a:r>
              <a:rPr lang="en-NZ" sz="1400" dirty="0"/>
              <a:t>Guidance questions: </a:t>
            </a:r>
            <a:endParaRPr lang="en-NZ" sz="1400" dirty="0" smtClean="0"/>
          </a:p>
          <a:p>
            <a:r>
              <a:rPr lang="en-NZ" sz="1200" dirty="0" smtClean="0"/>
              <a:t>Do </a:t>
            </a:r>
            <a:r>
              <a:rPr lang="en-NZ" sz="1200" dirty="0"/>
              <a:t>staff performance agreements include both rewards for detecting bribery and corruption and for whistleblowing, and sanctions if staff behave inappropriately, engaging in bribery, including facilitation payments, and corrupt practice? </a:t>
            </a:r>
            <a:endParaRPr lang="en-NZ" sz="1200" dirty="0" smtClean="0"/>
          </a:p>
          <a:p>
            <a:r>
              <a:rPr lang="en-NZ" sz="1200" dirty="0" smtClean="0"/>
              <a:t>Are </a:t>
            </a:r>
            <a:r>
              <a:rPr lang="en-NZ" sz="1200" dirty="0"/>
              <a:t>there effective measures in place for identifying personnel taking part in forms of bribery and corruption, and is there public evidence that measures to address and end bribery/corrupt activities are being implemented? </a:t>
            </a:r>
            <a:endParaRPr lang="en-NZ" sz="1200" dirty="0" smtClean="0"/>
          </a:p>
          <a:p>
            <a:r>
              <a:rPr lang="en-NZ" sz="1200" dirty="0" smtClean="0"/>
              <a:t>Are </a:t>
            </a:r>
            <a:r>
              <a:rPr lang="en-NZ" sz="1200" dirty="0"/>
              <a:t>there effective measures in place to discourage offshore facilitation payments (which are illegal in almost all countries)? </a:t>
            </a:r>
            <a:endParaRPr lang="en-NZ" sz="1200" dirty="0" smtClean="0"/>
          </a:p>
          <a:p>
            <a:r>
              <a:rPr lang="en-NZ" sz="1200" dirty="0" smtClean="0"/>
              <a:t>Are </a:t>
            </a:r>
            <a:r>
              <a:rPr lang="en-NZ" sz="1200" dirty="0"/>
              <a:t>the prosecutions of financial institution services personnel for corrupt activities effective, and is there evidence of effective prosecutions in recent years?</a:t>
            </a:r>
          </a:p>
          <a:p>
            <a:r>
              <a:rPr lang="en-NZ" sz="1200" dirty="0" smtClean="0"/>
              <a:t>Is </a:t>
            </a:r>
            <a:r>
              <a:rPr lang="en-NZ" sz="1200" dirty="0"/>
              <a:t>there a process to collect evidence of any unauthorised private enterprise activity by financial institution employees when such activity may be in conflict with the institution’s activities?</a:t>
            </a:r>
          </a:p>
          <a:p>
            <a:endParaRPr lang="en-NZ" sz="1200" dirty="0"/>
          </a:p>
        </p:txBody>
      </p:sp>
      <p:graphicFrame>
        <p:nvGraphicFramePr>
          <p:cNvPr id="6" name="Table 5"/>
          <p:cNvGraphicFramePr>
            <a:graphicFrameLocks noGrp="1"/>
          </p:cNvGraphicFramePr>
          <p:nvPr>
            <p:extLst>
              <p:ext uri="{D42A27DB-BD31-4B8C-83A1-F6EECF244321}">
                <p14:modId xmlns:p14="http://schemas.microsoft.com/office/powerpoint/2010/main" val="2815301646"/>
              </p:ext>
            </p:extLst>
          </p:nvPr>
        </p:nvGraphicFramePr>
        <p:xfrm>
          <a:off x="342900" y="5456842"/>
          <a:ext cx="6172200" cy="3550297"/>
        </p:xfrm>
        <a:graphic>
          <a:graphicData uri="http://schemas.openxmlformats.org/drawingml/2006/table">
            <a:tbl>
              <a:tblPr firstRow="1" bandRow="1">
                <a:tableStyleId>{7DF18680-E054-41AD-8BC1-D1AEF772440D}</a:tableStyleId>
              </a:tblPr>
              <a:tblGrid>
                <a:gridCol w="797243"/>
                <a:gridCol w="5374957"/>
              </a:tblGrid>
              <a:tr h="321321">
                <a:tc>
                  <a:txBody>
                    <a:bodyPr/>
                    <a:lstStyle/>
                    <a:p>
                      <a:pPr marL="0" marR="0">
                        <a:lnSpc>
                          <a:spcPct val="107000"/>
                        </a:lnSpc>
                        <a:spcBef>
                          <a:spcPts val="0"/>
                        </a:spcBef>
                        <a:spcAft>
                          <a:spcPts val="600"/>
                        </a:spcAft>
                      </a:pPr>
                      <a:r>
                        <a:rPr lang="en-NZ" sz="1200" dirty="0">
                          <a:effectLst/>
                        </a:rPr>
                        <a:t>Score</a:t>
                      </a:r>
                      <a:endParaRPr lang="en-NZ" sz="1200" dirty="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dirty="0" smtClean="0">
                          <a:effectLst/>
                        </a:rPr>
                        <a:t>Assessment</a:t>
                      </a:r>
                      <a:endParaRPr lang="en-NZ" sz="1200" dirty="0">
                        <a:effectLst/>
                        <a:latin typeface="Calibri"/>
                        <a:ea typeface="Calibri"/>
                        <a:cs typeface="Times New Roman"/>
                      </a:endParaRPr>
                    </a:p>
                  </a:txBody>
                  <a:tcPr marL="51435" marR="51435" marT="0" marB="0"/>
                </a:tc>
              </a:tr>
              <a:tr h="321321">
                <a:tc>
                  <a:txBody>
                    <a:bodyPr/>
                    <a:lstStyle/>
                    <a:p>
                      <a:pPr marL="0" marR="0">
                        <a:lnSpc>
                          <a:spcPct val="107000"/>
                        </a:lnSpc>
                        <a:spcBef>
                          <a:spcPts val="0"/>
                        </a:spcBef>
                        <a:spcAft>
                          <a:spcPts val="600"/>
                        </a:spcAft>
                      </a:pPr>
                      <a:r>
                        <a:rPr lang="en-NZ" sz="1200">
                          <a:effectLst/>
                        </a:rPr>
                        <a:t>1</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Very weak: Staff </a:t>
                      </a:r>
                      <a:r>
                        <a:rPr lang="en-NZ" sz="1100" b="0" dirty="0">
                          <a:solidFill>
                            <a:srgbClr val="000000"/>
                          </a:solidFill>
                          <a:effectLst/>
                          <a:latin typeface="Calibri"/>
                          <a:ea typeface="Calibri"/>
                          <a:cs typeface="Times New Roman"/>
                        </a:rPr>
                        <a:t>performance agreements silent on definitions of bribery and corruption, whistle blowing, observance of relevant legislation on whistleblowing </a:t>
                      </a:r>
                    </a:p>
                  </a:txBody>
                  <a:tcPr marL="68580" marR="68580" marT="0" marB="0"/>
                </a:tc>
              </a:tr>
              <a:tr h="321321">
                <a:tc>
                  <a:txBody>
                    <a:bodyPr/>
                    <a:lstStyle/>
                    <a:p>
                      <a:pPr marL="0" marR="0">
                        <a:lnSpc>
                          <a:spcPct val="107000"/>
                        </a:lnSpc>
                        <a:spcBef>
                          <a:spcPts val="0"/>
                        </a:spcBef>
                        <a:spcAft>
                          <a:spcPts val="600"/>
                        </a:spcAft>
                      </a:pPr>
                      <a:r>
                        <a:rPr lang="en-NZ" sz="1200">
                          <a:effectLst/>
                        </a:rPr>
                        <a:t>2</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Weak: Staff </a:t>
                      </a:r>
                      <a:r>
                        <a:rPr lang="en-NZ" sz="1100" b="0" dirty="0">
                          <a:solidFill>
                            <a:srgbClr val="000000"/>
                          </a:solidFill>
                          <a:effectLst/>
                          <a:latin typeface="Calibri"/>
                          <a:ea typeface="Calibri"/>
                          <a:cs typeface="Times New Roman"/>
                        </a:rPr>
                        <a:t>performance agreements include some definitions of bribery and corruption and whistle blowing, while generally failing to keep up to date with relevant legislation on whistleblowing</a:t>
                      </a:r>
                    </a:p>
                  </a:txBody>
                  <a:tcPr marL="68580" marR="68580" marT="0" marB="0"/>
                </a:tc>
              </a:tr>
              <a:tr h="321321">
                <a:tc>
                  <a:txBody>
                    <a:bodyPr/>
                    <a:lstStyle/>
                    <a:p>
                      <a:pPr marL="0" marR="0">
                        <a:lnSpc>
                          <a:spcPct val="107000"/>
                        </a:lnSpc>
                        <a:spcBef>
                          <a:spcPts val="0"/>
                        </a:spcBef>
                        <a:spcAft>
                          <a:spcPts val="600"/>
                        </a:spcAft>
                      </a:pPr>
                      <a:r>
                        <a:rPr lang="en-NZ" sz="1200">
                          <a:effectLst/>
                        </a:rPr>
                        <a:t>3</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Moderate: Staff </a:t>
                      </a:r>
                      <a:r>
                        <a:rPr lang="en-NZ" sz="1100" b="0" dirty="0">
                          <a:solidFill>
                            <a:srgbClr val="000000"/>
                          </a:solidFill>
                          <a:effectLst/>
                          <a:latin typeface="Calibri"/>
                          <a:ea typeface="Calibri"/>
                          <a:cs typeface="Times New Roman"/>
                        </a:rPr>
                        <a:t>performance agreements include some definitions of bribery and corruption with sanctions for non-observance, define and encourage use of whistleblowing channels, while remaining silent about facilitation payments overseas</a:t>
                      </a:r>
                    </a:p>
                  </a:txBody>
                  <a:tcPr marL="68580" marR="68580" marT="0" marB="0"/>
                </a:tc>
              </a:tr>
              <a:tr h="329167">
                <a:tc>
                  <a:txBody>
                    <a:bodyPr/>
                    <a:lstStyle/>
                    <a:p>
                      <a:pPr marL="0" marR="0">
                        <a:lnSpc>
                          <a:spcPct val="107000"/>
                        </a:lnSpc>
                        <a:spcBef>
                          <a:spcPts val="0"/>
                        </a:spcBef>
                        <a:spcAft>
                          <a:spcPts val="600"/>
                        </a:spcAft>
                      </a:pPr>
                      <a:r>
                        <a:rPr lang="en-NZ" sz="1200">
                          <a:effectLst/>
                        </a:rPr>
                        <a:t>4</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Strong: Staff </a:t>
                      </a:r>
                      <a:r>
                        <a:rPr lang="en-NZ" sz="1100" b="0" dirty="0">
                          <a:solidFill>
                            <a:srgbClr val="000000"/>
                          </a:solidFill>
                          <a:effectLst/>
                          <a:latin typeface="Calibri"/>
                          <a:ea typeface="Calibri"/>
                          <a:cs typeface="Times New Roman"/>
                        </a:rPr>
                        <a:t>performance agreements include clear definitions of bribery and corruption with sanctions for non-observance, define and encourage use of whistleblowing channels, and are clear that facilitation payments overseas are illegal under the UK Bribery Act and not acceptable</a:t>
                      </a:r>
                    </a:p>
                  </a:txBody>
                  <a:tcPr marL="68580" marR="68580" marT="0" marB="0"/>
                </a:tc>
              </a:tr>
              <a:tr h="436591">
                <a:tc>
                  <a:txBody>
                    <a:bodyPr/>
                    <a:lstStyle/>
                    <a:p>
                      <a:pPr marL="0" marR="0">
                        <a:lnSpc>
                          <a:spcPct val="107000"/>
                        </a:lnSpc>
                        <a:spcBef>
                          <a:spcPts val="0"/>
                        </a:spcBef>
                        <a:spcAft>
                          <a:spcPts val="600"/>
                        </a:spcAft>
                      </a:pPr>
                      <a:r>
                        <a:rPr lang="en-NZ" sz="1200">
                          <a:effectLst/>
                        </a:rPr>
                        <a:t>5</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Very strong: Staff </a:t>
                      </a:r>
                      <a:r>
                        <a:rPr lang="en-NZ" sz="1100" b="0" dirty="0">
                          <a:solidFill>
                            <a:srgbClr val="000000"/>
                          </a:solidFill>
                          <a:effectLst/>
                          <a:latin typeface="Calibri"/>
                          <a:ea typeface="Calibri"/>
                          <a:cs typeface="Times New Roman"/>
                        </a:rPr>
                        <a:t>performance agreements include clear definitions of bribery and corruption with sanctions for non-observance, define and encourage use of whistleblowing channels, and are clear that facilitation payments overseas are illegal under the UK Bribery Act and not acceptable.  These agreements are backed up with training and there are clear messages promoting ethical practices in job descriptions, job advertisement and other marketing material produced in the sector.</a:t>
                      </a:r>
                    </a:p>
                  </a:txBody>
                  <a:tcPr marL="68580" marR="68580" marT="0" marB="0"/>
                </a:tc>
              </a:tr>
            </a:tbl>
          </a:graphicData>
        </a:graphic>
      </p:graphicFrame>
      <p:sp>
        <p:nvSpPr>
          <p:cNvPr id="8" name="Title 1"/>
          <p:cNvSpPr txBox="1">
            <a:spLocks/>
          </p:cNvSpPr>
          <p:nvPr/>
        </p:nvSpPr>
        <p:spPr>
          <a:xfrm>
            <a:off x="342900" y="284321"/>
            <a:ext cx="6172200" cy="345544"/>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vert="horz" lIns="91440" tIns="45720" rIns="91440" bIns="45720" rtlCol="0" anchor="ctr">
            <a:no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600" dirty="0" smtClean="0"/>
              <a:t>ASSESSMENT QUESTIONS </a:t>
            </a:r>
            <a:r>
              <a:rPr lang="mr-IN" sz="1600" dirty="0" smtClean="0"/>
              <a:t>–</a:t>
            </a:r>
            <a:r>
              <a:rPr lang="en-US" sz="1600" dirty="0" smtClean="0"/>
              <a:t> HUMAN CAPITAL</a:t>
            </a:r>
            <a:endParaRPr lang="en-US" sz="1600" dirty="0"/>
          </a:p>
        </p:txBody>
      </p:sp>
    </p:spTree>
    <p:extLst>
      <p:ext uri="{BB962C8B-B14F-4D97-AF65-F5344CB8AC3E}">
        <p14:creationId xmlns:p14="http://schemas.microsoft.com/office/powerpoint/2010/main" val="31434243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697090"/>
            <a:ext cx="6242050" cy="411499"/>
          </a:xfrm>
        </p:spPr>
        <p:txBody>
          <a:bodyPr>
            <a:noAutofit/>
          </a:bodyPr>
          <a:lstStyle/>
          <a:p>
            <a:pPr algn="l"/>
            <a:r>
              <a:rPr lang="en-US" sz="2000" dirty="0" smtClean="0"/>
              <a:t>20. Merit-based appointments and promotions.</a:t>
            </a:r>
            <a:endParaRPr lang="en-US" sz="2000" dirty="0"/>
          </a:p>
        </p:txBody>
      </p:sp>
      <p:sp>
        <p:nvSpPr>
          <p:cNvPr id="3" name="Content Placeholder 2"/>
          <p:cNvSpPr>
            <a:spLocks noGrp="1"/>
          </p:cNvSpPr>
          <p:nvPr>
            <p:ph idx="1"/>
          </p:nvPr>
        </p:nvSpPr>
        <p:spPr>
          <a:xfrm>
            <a:off x="342900" y="1450860"/>
            <a:ext cx="6172200" cy="3277541"/>
          </a:xfrm>
        </p:spPr>
        <p:txBody>
          <a:bodyPr>
            <a:noAutofit/>
          </a:bodyPr>
          <a:lstStyle/>
          <a:p>
            <a:pPr marL="0" lvl="0" indent="0">
              <a:buNone/>
            </a:pPr>
            <a:r>
              <a:rPr lang="en-NZ" sz="1400" dirty="0"/>
              <a:t>To what extent are personnel appointed and promoted through an objective, meritocratic process? </a:t>
            </a:r>
          </a:p>
          <a:p>
            <a:pPr marL="0" indent="0">
              <a:buNone/>
            </a:pPr>
            <a:r>
              <a:rPr lang="en-NZ" sz="1400" dirty="0"/>
              <a:t>Guidance questions</a:t>
            </a:r>
            <a:r>
              <a:rPr lang="en-NZ" sz="1400" dirty="0" smtClean="0"/>
              <a:t>:</a:t>
            </a:r>
          </a:p>
          <a:p>
            <a:r>
              <a:rPr lang="en-NZ" sz="1200" dirty="0" smtClean="0"/>
              <a:t>Are </a:t>
            </a:r>
            <a:r>
              <a:rPr lang="en-NZ" sz="1200" dirty="0"/>
              <a:t>external directors from diverse </a:t>
            </a:r>
            <a:r>
              <a:rPr lang="en-NZ" sz="1200" dirty="0" smtClean="0"/>
              <a:t>backgrounds? </a:t>
            </a:r>
          </a:p>
          <a:p>
            <a:r>
              <a:rPr lang="en-NZ" sz="1200" dirty="0" smtClean="0"/>
              <a:t>Are </a:t>
            </a:r>
            <a:r>
              <a:rPr lang="en-NZ" sz="1200" dirty="0"/>
              <a:t>there strong formal appraisal processes, and independent oversight? </a:t>
            </a:r>
            <a:endParaRPr lang="en-NZ" sz="1200" dirty="0" smtClean="0"/>
          </a:p>
          <a:p>
            <a:r>
              <a:rPr lang="en-NZ" sz="1200" dirty="0" smtClean="0"/>
              <a:t>Is </a:t>
            </a:r>
            <a:r>
              <a:rPr lang="en-NZ" sz="1200" dirty="0"/>
              <a:t>there an established, independent, transparent, and objective appointment system for the selection of financial institution personnel at middle and top management level? </a:t>
            </a:r>
            <a:endParaRPr lang="en-NZ" sz="1200" dirty="0" smtClean="0"/>
          </a:p>
          <a:p>
            <a:r>
              <a:rPr lang="en-NZ" sz="1200" dirty="0" smtClean="0"/>
              <a:t>Is </a:t>
            </a:r>
            <a:r>
              <a:rPr lang="en-NZ" sz="1200" dirty="0"/>
              <a:t>special attention paid to the selection and oversight of personnel in sensitive positions, including officials and personnel in financial institutions’ procurement, contracting, financial management, and commercial management? </a:t>
            </a:r>
            <a:endParaRPr lang="en-NZ" sz="1200" dirty="0" smtClean="0"/>
          </a:p>
          <a:p>
            <a:r>
              <a:rPr lang="en-NZ" sz="1200" dirty="0" smtClean="0"/>
              <a:t>Is </a:t>
            </a:r>
            <a:r>
              <a:rPr lang="en-NZ" sz="1200" dirty="0"/>
              <a:t>the number of financial institutions’ personnel accurately known and publicly available? </a:t>
            </a:r>
            <a:endParaRPr lang="en-NZ" sz="1200" dirty="0" smtClean="0"/>
          </a:p>
          <a:p>
            <a:r>
              <a:rPr lang="en-NZ" sz="1200" dirty="0" smtClean="0"/>
              <a:t>Are </a:t>
            </a:r>
            <a:r>
              <a:rPr lang="en-NZ" sz="1200" dirty="0"/>
              <a:t>pay rates and allowances for financial institution personnel openly published?</a:t>
            </a:r>
          </a:p>
        </p:txBody>
      </p:sp>
      <p:graphicFrame>
        <p:nvGraphicFramePr>
          <p:cNvPr id="6" name="Table 5"/>
          <p:cNvGraphicFramePr>
            <a:graphicFrameLocks noGrp="1"/>
          </p:cNvGraphicFramePr>
          <p:nvPr>
            <p:extLst>
              <p:ext uri="{D42A27DB-BD31-4B8C-83A1-F6EECF244321}">
                <p14:modId xmlns:p14="http://schemas.microsoft.com/office/powerpoint/2010/main" val="1836131676"/>
              </p:ext>
            </p:extLst>
          </p:nvPr>
        </p:nvGraphicFramePr>
        <p:xfrm>
          <a:off x="342900" y="6414749"/>
          <a:ext cx="6172200" cy="2578451"/>
        </p:xfrm>
        <a:graphic>
          <a:graphicData uri="http://schemas.openxmlformats.org/drawingml/2006/table">
            <a:tbl>
              <a:tblPr firstRow="1" bandRow="1">
                <a:tableStyleId>{7DF18680-E054-41AD-8BC1-D1AEF772440D}</a:tableStyleId>
              </a:tblPr>
              <a:tblGrid>
                <a:gridCol w="797243"/>
                <a:gridCol w="5374957"/>
              </a:tblGrid>
              <a:tr h="321321">
                <a:tc>
                  <a:txBody>
                    <a:bodyPr/>
                    <a:lstStyle/>
                    <a:p>
                      <a:pPr marL="0" marR="0">
                        <a:lnSpc>
                          <a:spcPct val="107000"/>
                        </a:lnSpc>
                        <a:spcBef>
                          <a:spcPts val="0"/>
                        </a:spcBef>
                        <a:spcAft>
                          <a:spcPts val="600"/>
                        </a:spcAft>
                      </a:pPr>
                      <a:r>
                        <a:rPr lang="en-NZ" sz="1200" dirty="0">
                          <a:effectLst/>
                        </a:rPr>
                        <a:t>Score</a:t>
                      </a:r>
                      <a:endParaRPr lang="en-NZ" sz="1200" dirty="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dirty="0" smtClean="0">
                          <a:effectLst/>
                        </a:rPr>
                        <a:t>Assessment</a:t>
                      </a:r>
                      <a:endParaRPr lang="en-NZ" sz="1200" dirty="0">
                        <a:effectLst/>
                        <a:latin typeface="Calibri"/>
                        <a:ea typeface="Calibri"/>
                        <a:cs typeface="Times New Roman"/>
                      </a:endParaRPr>
                    </a:p>
                  </a:txBody>
                  <a:tcPr marL="51435" marR="51435" marT="0" marB="0"/>
                </a:tc>
              </a:tr>
              <a:tr h="321321">
                <a:tc>
                  <a:txBody>
                    <a:bodyPr/>
                    <a:lstStyle/>
                    <a:p>
                      <a:pPr marL="0" marR="0">
                        <a:lnSpc>
                          <a:spcPct val="107000"/>
                        </a:lnSpc>
                        <a:spcBef>
                          <a:spcPts val="0"/>
                        </a:spcBef>
                        <a:spcAft>
                          <a:spcPts val="600"/>
                        </a:spcAft>
                      </a:pPr>
                      <a:r>
                        <a:rPr lang="en-NZ" sz="1200">
                          <a:effectLst/>
                        </a:rPr>
                        <a:t>1</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Very weak: Limited </a:t>
                      </a:r>
                      <a:r>
                        <a:rPr lang="en-NZ" sz="1100" b="0" dirty="0">
                          <a:solidFill>
                            <a:srgbClr val="000000"/>
                          </a:solidFill>
                          <a:effectLst/>
                          <a:latin typeface="Calibri"/>
                          <a:ea typeface="Calibri"/>
                          <a:cs typeface="Times New Roman"/>
                        </a:rPr>
                        <a:t>or no transparency about staff structure</a:t>
                      </a:r>
                    </a:p>
                  </a:txBody>
                  <a:tcPr marL="68580" marR="68580" marT="0" marB="0"/>
                </a:tc>
              </a:tr>
              <a:tr h="321321">
                <a:tc>
                  <a:txBody>
                    <a:bodyPr/>
                    <a:lstStyle/>
                    <a:p>
                      <a:pPr marL="0" marR="0">
                        <a:lnSpc>
                          <a:spcPct val="107000"/>
                        </a:lnSpc>
                        <a:spcBef>
                          <a:spcPts val="0"/>
                        </a:spcBef>
                        <a:spcAft>
                          <a:spcPts val="600"/>
                        </a:spcAft>
                      </a:pPr>
                      <a:r>
                        <a:rPr lang="en-NZ" sz="1200">
                          <a:effectLst/>
                        </a:rPr>
                        <a:t>2</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Weak: Some </a:t>
                      </a:r>
                      <a:r>
                        <a:rPr lang="en-NZ" sz="1100" b="0" dirty="0">
                          <a:solidFill>
                            <a:srgbClr val="000000"/>
                          </a:solidFill>
                          <a:effectLst/>
                          <a:latin typeface="Calibri"/>
                          <a:ea typeface="Calibri"/>
                          <a:cs typeface="Times New Roman"/>
                        </a:rPr>
                        <a:t>transparency around staff structure</a:t>
                      </a:r>
                    </a:p>
                  </a:txBody>
                  <a:tcPr marL="68580" marR="68580" marT="0" marB="0"/>
                </a:tc>
              </a:tr>
              <a:tr h="321321">
                <a:tc>
                  <a:txBody>
                    <a:bodyPr/>
                    <a:lstStyle/>
                    <a:p>
                      <a:pPr marL="0" marR="0">
                        <a:lnSpc>
                          <a:spcPct val="107000"/>
                        </a:lnSpc>
                        <a:spcBef>
                          <a:spcPts val="0"/>
                        </a:spcBef>
                        <a:spcAft>
                          <a:spcPts val="600"/>
                        </a:spcAft>
                      </a:pPr>
                      <a:r>
                        <a:rPr lang="en-NZ" sz="1200">
                          <a:effectLst/>
                        </a:rPr>
                        <a:t>3</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Moderate: Transparency </a:t>
                      </a:r>
                      <a:r>
                        <a:rPr lang="en-NZ" sz="1100" b="0" dirty="0">
                          <a:solidFill>
                            <a:srgbClr val="000000"/>
                          </a:solidFill>
                          <a:effectLst/>
                          <a:latin typeface="Calibri"/>
                          <a:ea typeface="Calibri"/>
                          <a:cs typeface="Times New Roman"/>
                        </a:rPr>
                        <a:t>of appointment system with some transparency around staff structure</a:t>
                      </a:r>
                    </a:p>
                  </a:txBody>
                  <a:tcPr marL="68580" marR="68580" marT="0" marB="0"/>
                </a:tc>
              </a:tr>
              <a:tr h="329167">
                <a:tc>
                  <a:txBody>
                    <a:bodyPr/>
                    <a:lstStyle/>
                    <a:p>
                      <a:pPr marL="0" marR="0">
                        <a:lnSpc>
                          <a:spcPct val="107000"/>
                        </a:lnSpc>
                        <a:spcBef>
                          <a:spcPts val="0"/>
                        </a:spcBef>
                        <a:spcAft>
                          <a:spcPts val="600"/>
                        </a:spcAft>
                      </a:pPr>
                      <a:r>
                        <a:rPr lang="en-NZ" sz="1200">
                          <a:effectLst/>
                        </a:rPr>
                        <a:t>4</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Strong: Transparency </a:t>
                      </a:r>
                      <a:r>
                        <a:rPr lang="en-NZ" sz="1100" b="0" dirty="0">
                          <a:solidFill>
                            <a:srgbClr val="000000"/>
                          </a:solidFill>
                          <a:effectLst/>
                          <a:latin typeface="Calibri"/>
                          <a:ea typeface="Calibri"/>
                          <a:cs typeface="Times New Roman"/>
                        </a:rPr>
                        <a:t>of appointment system, clear listing of senior management roles on websites including staff involved in investment with published policies around oversight, including oversight of personnel in sensitive positions</a:t>
                      </a:r>
                    </a:p>
                  </a:txBody>
                  <a:tcPr marL="68580" marR="68580" marT="0" marB="0"/>
                </a:tc>
              </a:tr>
              <a:tr h="436591">
                <a:tc>
                  <a:txBody>
                    <a:bodyPr/>
                    <a:lstStyle/>
                    <a:p>
                      <a:pPr marL="0" marR="0">
                        <a:lnSpc>
                          <a:spcPct val="107000"/>
                        </a:lnSpc>
                        <a:spcBef>
                          <a:spcPts val="0"/>
                        </a:spcBef>
                        <a:spcAft>
                          <a:spcPts val="600"/>
                        </a:spcAft>
                      </a:pPr>
                      <a:r>
                        <a:rPr lang="en-NZ" sz="1200">
                          <a:effectLst/>
                        </a:rPr>
                        <a:t>5</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Very strong: Promotion </a:t>
                      </a:r>
                      <a:r>
                        <a:rPr lang="en-NZ" sz="1100" b="0" dirty="0">
                          <a:solidFill>
                            <a:srgbClr val="000000"/>
                          </a:solidFill>
                          <a:effectLst/>
                          <a:latin typeface="Calibri"/>
                          <a:ea typeface="Calibri"/>
                          <a:cs typeface="Times New Roman"/>
                        </a:rPr>
                        <a:t>of ethical, merit based appointments systems, with proactive disclosure of appointments systems, clear listing of senior management roles on websites including staff involved in investment, with published policies around oversight, including oversight of personnel in sensitive positions.  Publication of salaries and allowances.</a:t>
                      </a:r>
                    </a:p>
                  </a:txBody>
                  <a:tcPr marL="68580" marR="68580" marT="0" marB="0"/>
                </a:tc>
              </a:tr>
            </a:tbl>
          </a:graphicData>
        </a:graphic>
      </p:graphicFrame>
      <p:sp>
        <p:nvSpPr>
          <p:cNvPr id="8" name="Title 1"/>
          <p:cNvSpPr txBox="1">
            <a:spLocks/>
          </p:cNvSpPr>
          <p:nvPr/>
        </p:nvSpPr>
        <p:spPr>
          <a:xfrm>
            <a:off x="342900" y="282924"/>
            <a:ext cx="6172200" cy="345544"/>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vert="horz" lIns="91440" tIns="45720" rIns="91440" bIns="45720" rtlCol="0" anchor="ctr">
            <a:no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600" dirty="0" smtClean="0"/>
              <a:t>ASSESSMENT QUESTIONS </a:t>
            </a:r>
            <a:r>
              <a:rPr lang="mr-IN" sz="1600" dirty="0" smtClean="0"/>
              <a:t>–</a:t>
            </a:r>
            <a:r>
              <a:rPr lang="en-US" sz="1600" dirty="0" smtClean="0"/>
              <a:t> HUMAN CAPITAL</a:t>
            </a:r>
            <a:endParaRPr lang="en-US" sz="1600" dirty="0"/>
          </a:p>
        </p:txBody>
      </p:sp>
    </p:spTree>
    <p:extLst>
      <p:ext uri="{BB962C8B-B14F-4D97-AF65-F5344CB8AC3E}">
        <p14:creationId xmlns:p14="http://schemas.microsoft.com/office/powerpoint/2010/main" val="31434243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1576014"/>
            <a:ext cx="6172200" cy="507393"/>
          </a:xfrm>
        </p:spPr>
        <p:txBody>
          <a:bodyPr>
            <a:noAutofit/>
          </a:bodyPr>
          <a:lstStyle/>
          <a:p>
            <a:pPr algn="l"/>
            <a:r>
              <a:rPr lang="en-US" sz="2000" dirty="0" smtClean="0"/>
              <a:t>FOREWORD</a:t>
            </a:r>
            <a:endParaRPr lang="en-US" sz="2000" dirty="0"/>
          </a:p>
        </p:txBody>
      </p:sp>
      <p:sp>
        <p:nvSpPr>
          <p:cNvPr id="3" name="Content Placeholder 2"/>
          <p:cNvSpPr>
            <a:spLocks noGrp="1"/>
          </p:cNvSpPr>
          <p:nvPr>
            <p:ph idx="1"/>
          </p:nvPr>
        </p:nvSpPr>
        <p:spPr>
          <a:xfrm>
            <a:off x="342900" y="1958868"/>
            <a:ext cx="6172200" cy="7544866"/>
          </a:xfrm>
        </p:spPr>
        <p:txBody>
          <a:bodyPr>
            <a:noAutofit/>
          </a:bodyPr>
          <a:lstStyle/>
          <a:p>
            <a:pPr marL="0" indent="0">
              <a:buNone/>
            </a:pPr>
            <a:r>
              <a:rPr lang="en-GB" sz="1100" dirty="0" smtClean="0"/>
              <a:t>This </a:t>
            </a:r>
            <a:r>
              <a:rPr lang="en-GB" sz="1100" dirty="0"/>
              <a:t>2017 New Zealand Finance Integrity System Assessment (FISA) is the first ever review of the integrity systems of any country's financial system. It covers New Zealand’s financial institutions along with their industry bodies, regulators, dispute resolution schemes and the payments and settlement system (see Glossary for details). </a:t>
            </a:r>
            <a:endParaRPr lang="en-GB" sz="1100" dirty="0" smtClean="0"/>
          </a:p>
          <a:p>
            <a:pPr marL="0" indent="0">
              <a:buNone/>
            </a:pPr>
            <a:endParaRPr lang="en-NZ" sz="1100" dirty="0"/>
          </a:p>
          <a:p>
            <a:pPr marL="0" indent="0">
              <a:buNone/>
            </a:pPr>
            <a:r>
              <a:rPr lang="en-GB" sz="1100" dirty="0"/>
              <a:t>The FISA offers customers, citizens, communities, civil society organisations and businesses detailed knowledge of the way in which the financial system identifies and seeks to prevent corruption, reinforces core ethical values and strengthens integrity systems. Armed with this knowledge, citizens and customers can both identify good performance and push for improvement. At the same time, financial institutions can choose to set out clear priorities to develop their activities aimed at preventing corruption while seeking the additional returns that come when organisations adopt a pro-active role to promote their integrity</a:t>
            </a:r>
            <a:r>
              <a:rPr lang="en-GB" sz="1100" dirty="0" smtClean="0"/>
              <a:t>.</a:t>
            </a:r>
          </a:p>
          <a:p>
            <a:pPr marL="0" indent="0">
              <a:buNone/>
            </a:pPr>
            <a:endParaRPr lang="en-NZ" sz="1100" dirty="0"/>
          </a:p>
          <a:p>
            <a:pPr marL="0" indent="0">
              <a:buNone/>
            </a:pPr>
            <a:r>
              <a:rPr lang="en-GB" sz="1100" dirty="0"/>
              <a:t>Through these additional returns New Zealand financial institutions will be able to continuously innovate, upgrade their services and should engage with international capital markets to assist in minimising the risk premium inherent in interest rates for New Zealand household and business borrowers. Financial institutions know that public trust is important and that corruption scandals, collusion, anti-corruption behaviour and lack of transparency damage that trust</a:t>
            </a:r>
            <a:r>
              <a:rPr lang="en-GB" sz="1100" dirty="0" smtClean="0"/>
              <a:t>.</a:t>
            </a:r>
          </a:p>
          <a:p>
            <a:pPr marL="0" indent="0">
              <a:buNone/>
            </a:pPr>
            <a:endParaRPr lang="en-NZ" sz="1100" dirty="0"/>
          </a:p>
          <a:p>
            <a:pPr marL="0" indent="0">
              <a:buNone/>
            </a:pPr>
            <a:r>
              <a:rPr lang="en-GB" sz="1100" dirty="0"/>
              <a:t>The global financial crisis was a dramatic event that impacted strongly on economic and individual well-being – many financial institutions and organisations were found wanting. Yet afterwards, internationally, while there was change to their structures, many of the features that support unethical behaviour still exist. It may take the disruption of </a:t>
            </a:r>
            <a:r>
              <a:rPr lang="en-GB" sz="1100" dirty="0" err="1"/>
              <a:t>cybercurrency</a:t>
            </a:r>
            <a:r>
              <a:rPr lang="en-GB" sz="1100" dirty="0"/>
              <a:t> trading, peer-to-peer lending, crowd funding platforms and other technologies before the international system finally wakes up – and of course, it is also important to ensure these new electronic financial systems are built on strong integrity systems.</a:t>
            </a:r>
            <a:r>
              <a:rPr lang="en-NZ" sz="1100" dirty="0"/>
              <a:t> </a:t>
            </a:r>
            <a:endParaRPr lang="en-NZ" sz="1100" dirty="0" smtClean="0"/>
          </a:p>
          <a:p>
            <a:pPr marL="0" indent="0">
              <a:buNone/>
            </a:pPr>
            <a:endParaRPr lang="en-NZ" sz="1100" dirty="0"/>
          </a:p>
          <a:p>
            <a:pPr marL="0" indent="0">
              <a:buNone/>
            </a:pPr>
            <a:r>
              <a:rPr lang="en-GB" sz="1100" dirty="0"/>
              <a:t>While internationally, reform in financial systems is still required, in New Zealand since the GFC, the financial sector as a whole has undertaken one of the most comprehensive changes in regulatory regime any sector has ever been subject to. It has involved significant investment to cover compliance costs and systems changes for market participants. </a:t>
            </a:r>
            <a:endParaRPr lang="en-GB" sz="1100" dirty="0" smtClean="0"/>
          </a:p>
          <a:p>
            <a:pPr marL="0" indent="0">
              <a:buNone/>
            </a:pPr>
            <a:endParaRPr lang="en-NZ" sz="1100" dirty="0"/>
          </a:p>
          <a:p>
            <a:pPr marL="0" indent="0">
              <a:buNone/>
            </a:pPr>
            <a:r>
              <a:rPr lang="en-GB" sz="1100" b="1" dirty="0"/>
              <a:t>It should nevertheless be front-of-mind that the improved detail of New Zealand’s regulatory regime should not overshadow its purpose – commitment to the broad spirit and culture of ethical integrity will create the benefits, not the narrowest interpretation of the legal requirement. For market credibility and confidence, upfront transparency and displayed integrity are important.</a:t>
            </a:r>
            <a:endParaRPr lang="en-NZ" sz="1100" dirty="0"/>
          </a:p>
          <a:p>
            <a:pPr marL="0" indent="0">
              <a:buNone/>
            </a:pPr>
            <a:endParaRPr lang="en-GB" sz="1100" dirty="0" smtClean="0"/>
          </a:p>
          <a:p>
            <a:pPr marL="0" indent="0">
              <a:buNone/>
            </a:pPr>
            <a:r>
              <a:rPr lang="en-GB" sz="1100" dirty="0" smtClean="0"/>
              <a:t>This </a:t>
            </a:r>
            <a:r>
              <a:rPr lang="en-GB" sz="1100" dirty="0"/>
              <a:t>initiative, then, is one where yet again New Zealand is in a position to show the way forward. </a:t>
            </a:r>
            <a:endParaRPr lang="en-NZ" sz="1100" dirty="0"/>
          </a:p>
          <a:p>
            <a:pPr marL="0" indent="0">
              <a:buNone/>
            </a:pPr>
            <a:endParaRPr lang="en-GB" sz="1100" dirty="0" smtClean="0"/>
          </a:p>
          <a:p>
            <a:pPr marL="0" indent="0">
              <a:buNone/>
            </a:pPr>
            <a:r>
              <a:rPr lang="en-GB" sz="1100" dirty="0" smtClean="0"/>
              <a:t>The </a:t>
            </a:r>
            <a:r>
              <a:rPr lang="en-GB" sz="1100" dirty="0"/>
              <a:t>assessment of 63 detailed questions on all aspects of the financial system is designed to gain an objective and independent view of whether the New Zealand financial system is in fact trustworthy. </a:t>
            </a:r>
            <a:endParaRPr lang="en-US" sz="1100" dirty="0"/>
          </a:p>
        </p:txBody>
      </p:sp>
      <p:pic>
        <p:nvPicPr>
          <p:cNvPr id="4" name="Picture 3"/>
          <p:cNvPicPr/>
          <p:nvPr/>
        </p:nvPicPr>
        <p:blipFill>
          <a:blip r:embed="rId2" cstate="print">
            <a:extLst>
              <a:ext uri="{28A0092B-C50C-407E-A947-70E740481C1C}">
                <a14:useLocalDpi xmlns:a14="http://schemas.microsoft.com/office/drawing/2010/main" val="0"/>
              </a:ext>
            </a:extLst>
          </a:blip>
          <a:stretch>
            <a:fillRect/>
          </a:stretch>
        </p:blipFill>
        <p:spPr>
          <a:xfrm>
            <a:off x="571500" y="272207"/>
            <a:ext cx="1905000" cy="494030"/>
          </a:xfrm>
          <a:prstGeom prst="rect">
            <a:avLst/>
          </a:prstGeom>
        </p:spPr>
      </p:pic>
      <p:sp>
        <p:nvSpPr>
          <p:cNvPr id="5" name="TextBox 4"/>
          <p:cNvSpPr txBox="1"/>
          <p:nvPr/>
        </p:nvSpPr>
        <p:spPr>
          <a:xfrm>
            <a:off x="472042" y="767769"/>
            <a:ext cx="6172200" cy="923330"/>
          </a:xfrm>
          <a:prstGeom prst="rect">
            <a:avLst/>
          </a:prstGeom>
          <a:noFill/>
        </p:spPr>
        <p:txBody>
          <a:bodyPr wrap="square" rtlCol="0">
            <a:spAutoFit/>
          </a:bodyPr>
          <a:lstStyle/>
          <a:p>
            <a:pPr algn="ctr"/>
            <a:r>
              <a:rPr lang="en-NZ" dirty="0"/>
              <a:t>2017 NEW ZEALAND FINANCIAL INTEGRITY SYSTEM ASSESSMENT</a:t>
            </a:r>
          </a:p>
          <a:p>
            <a:pPr algn="ctr"/>
            <a:r>
              <a:rPr lang="en-NZ" dirty="0">
                <a:solidFill>
                  <a:srgbClr val="FF0000"/>
                </a:solidFill>
              </a:rPr>
              <a:t>First Version Used for Wider </a:t>
            </a:r>
            <a:r>
              <a:rPr lang="en-NZ" dirty="0" smtClean="0">
                <a:solidFill>
                  <a:srgbClr val="FF0000"/>
                </a:solidFill>
              </a:rPr>
              <a:t>Consultation</a:t>
            </a:r>
            <a:endParaRPr lang="en-NZ" dirty="0">
              <a:solidFill>
                <a:srgbClr val="FF0000"/>
              </a:solidFill>
            </a:endParaRPr>
          </a:p>
        </p:txBody>
      </p:sp>
    </p:spTree>
    <p:extLst>
      <p:ext uri="{BB962C8B-B14F-4D97-AF65-F5344CB8AC3E}">
        <p14:creationId xmlns:p14="http://schemas.microsoft.com/office/powerpoint/2010/main" val="24077237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874685"/>
            <a:ext cx="6172200" cy="485867"/>
          </a:xfrm>
        </p:spPr>
        <p:txBody>
          <a:bodyPr>
            <a:noAutofit/>
          </a:bodyPr>
          <a:lstStyle/>
          <a:p>
            <a:r>
              <a:rPr lang="en-US" sz="2000" dirty="0" smtClean="0"/>
              <a:t>Survey questions for financial </a:t>
            </a:r>
            <a:r>
              <a:rPr lang="en-US" sz="2000" dirty="0" err="1" smtClean="0"/>
              <a:t>organisations</a:t>
            </a:r>
            <a:endParaRPr lang="en-US" sz="2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524410459"/>
              </p:ext>
            </p:extLst>
          </p:nvPr>
        </p:nvGraphicFramePr>
        <p:xfrm>
          <a:off x="342900" y="2182717"/>
          <a:ext cx="6172200" cy="5715315"/>
        </p:xfrm>
        <a:graphic>
          <a:graphicData uri="http://schemas.openxmlformats.org/drawingml/2006/table">
            <a:tbl>
              <a:tblPr firstRow="1" bandRow="1">
                <a:tableStyleId>{5A111915-BE36-4E01-A7E5-04B1672EAD32}</a:tableStyleId>
              </a:tblPr>
              <a:tblGrid>
                <a:gridCol w="717550"/>
                <a:gridCol w="5454650"/>
              </a:tblGrid>
              <a:tr h="535658">
                <a:tc>
                  <a:txBody>
                    <a:bodyPr/>
                    <a:lstStyle/>
                    <a:p>
                      <a:pPr marL="0" marR="0">
                        <a:lnSpc>
                          <a:spcPct val="107000"/>
                        </a:lnSpc>
                        <a:spcBef>
                          <a:spcPts val="600"/>
                        </a:spcBef>
                        <a:spcAft>
                          <a:spcPts val="600"/>
                        </a:spcAft>
                      </a:pPr>
                      <a:r>
                        <a:rPr lang="en-NZ" sz="1400">
                          <a:effectLst/>
                        </a:rPr>
                        <a:t> </a:t>
                      </a:r>
                      <a:endParaRPr lang="en-NZ" sz="1400">
                        <a:effectLst/>
                        <a:latin typeface="Calibri"/>
                        <a:ea typeface="Calibri"/>
                        <a:cs typeface="Times New Roman"/>
                      </a:endParaRPr>
                    </a:p>
                  </a:txBody>
                  <a:tcPr marL="51435" marR="51435" marT="0" marB="0"/>
                </a:tc>
                <a:tc>
                  <a:txBody>
                    <a:bodyPr/>
                    <a:lstStyle/>
                    <a:p>
                      <a:pPr marL="0" marR="0">
                        <a:lnSpc>
                          <a:spcPct val="107000"/>
                        </a:lnSpc>
                        <a:spcBef>
                          <a:spcPts val="600"/>
                        </a:spcBef>
                        <a:spcAft>
                          <a:spcPts val="600"/>
                        </a:spcAft>
                      </a:pPr>
                      <a:r>
                        <a:rPr lang="en-NZ" sz="1400" dirty="0" smtClean="0">
                          <a:effectLst/>
                        </a:rPr>
                        <a:t>QUESTIONS</a:t>
                      </a:r>
                      <a:endParaRPr lang="en-NZ" sz="1400" dirty="0">
                        <a:effectLst/>
                        <a:latin typeface="Calibri"/>
                        <a:ea typeface="Calibri"/>
                        <a:cs typeface="Times New Roman"/>
                      </a:endParaRPr>
                    </a:p>
                  </a:txBody>
                  <a:tcPr marL="51435" marR="51435" marT="0" marB="0"/>
                </a:tc>
              </a:tr>
              <a:tr h="1146454">
                <a:tc>
                  <a:txBody>
                    <a:bodyPr/>
                    <a:lstStyle/>
                    <a:p>
                      <a:pPr marL="0" marR="0">
                        <a:lnSpc>
                          <a:spcPct val="107000"/>
                        </a:lnSpc>
                        <a:spcBef>
                          <a:spcPts val="600"/>
                        </a:spcBef>
                        <a:spcAft>
                          <a:spcPts val="600"/>
                        </a:spcAft>
                      </a:pPr>
                      <a:r>
                        <a:rPr lang="en-NZ" sz="1400" b="0" i="0">
                          <a:solidFill>
                            <a:srgbClr val="000000"/>
                          </a:solidFill>
                          <a:effectLst/>
                          <a:latin typeface="Calibri"/>
                          <a:ea typeface="Calibri"/>
                          <a:cs typeface="Times New Roman"/>
                        </a:rPr>
                        <a:t>SQ13</a:t>
                      </a:r>
                    </a:p>
                  </a:txBody>
                  <a:tcPr marL="68580" marR="68580" marT="0" marB="0"/>
                </a:tc>
                <a:tc>
                  <a:txBody>
                    <a:bodyPr/>
                    <a:lstStyle/>
                    <a:p>
                      <a:pPr marL="0" marR="0" algn="just">
                        <a:lnSpc>
                          <a:spcPct val="107000"/>
                        </a:lnSpc>
                        <a:spcBef>
                          <a:spcPts val="600"/>
                        </a:spcBef>
                        <a:spcAft>
                          <a:spcPts val="0"/>
                        </a:spcAft>
                      </a:pPr>
                      <a:r>
                        <a:rPr lang="en-NZ" sz="1400" b="0" i="0">
                          <a:solidFill>
                            <a:srgbClr val="000000"/>
                          </a:solidFill>
                          <a:effectLst/>
                          <a:latin typeface="Calibri"/>
                          <a:ea typeface="Calibri"/>
                          <a:cs typeface="Times New Roman"/>
                        </a:rPr>
                        <a:t>Code of conduct: Does your institution have a Code of Conduct for all personnel that includes, but is not limited to, guidance with respect to bribery, gifts and hospitality, conflicts of interest, and post-resignation activities? Is there evidence that breaches of the Code of Conduct are effectively addressed, and are the results of prosecutions made publicly available?  </a:t>
                      </a:r>
                    </a:p>
                    <a:p>
                      <a:pPr marL="0" marR="0" algn="just">
                        <a:lnSpc>
                          <a:spcPct val="107000"/>
                        </a:lnSpc>
                        <a:spcBef>
                          <a:spcPts val="600"/>
                        </a:spcBef>
                        <a:spcAft>
                          <a:spcPts val="0"/>
                        </a:spcAft>
                      </a:pPr>
                      <a:r>
                        <a:rPr lang="en-NZ" sz="1400" b="0" i="0">
                          <a:solidFill>
                            <a:srgbClr val="000000"/>
                          </a:solidFill>
                          <a:effectLst/>
                          <a:latin typeface="Calibri"/>
                          <a:ea typeface="Calibri"/>
                          <a:cs typeface="Times New Roman"/>
                        </a:rPr>
                        <a:t> </a:t>
                      </a:r>
                    </a:p>
                  </a:txBody>
                  <a:tcPr marL="68580" marR="68580" marT="0" marB="0"/>
                </a:tc>
              </a:tr>
              <a:tr h="887358">
                <a:tc>
                  <a:txBody>
                    <a:bodyPr/>
                    <a:lstStyle/>
                    <a:p>
                      <a:pPr marL="0" marR="0">
                        <a:lnSpc>
                          <a:spcPct val="107000"/>
                        </a:lnSpc>
                        <a:spcBef>
                          <a:spcPts val="600"/>
                        </a:spcBef>
                        <a:spcAft>
                          <a:spcPts val="600"/>
                        </a:spcAft>
                      </a:pPr>
                      <a:r>
                        <a:rPr lang="en-NZ" sz="1400" b="0" i="0">
                          <a:solidFill>
                            <a:srgbClr val="000000"/>
                          </a:solidFill>
                          <a:effectLst/>
                          <a:latin typeface="Calibri"/>
                          <a:ea typeface="Calibri"/>
                          <a:cs typeface="Times New Roman"/>
                        </a:rPr>
                        <a:t>SQ14</a:t>
                      </a:r>
                    </a:p>
                  </a:txBody>
                  <a:tcPr marL="68580" marR="68580" marT="0" marB="0"/>
                </a:tc>
                <a:tc>
                  <a:txBody>
                    <a:bodyPr/>
                    <a:lstStyle/>
                    <a:p>
                      <a:pPr marL="0" marR="0" algn="just">
                        <a:lnSpc>
                          <a:spcPct val="107000"/>
                        </a:lnSpc>
                        <a:spcBef>
                          <a:spcPts val="600"/>
                        </a:spcBef>
                        <a:spcAft>
                          <a:spcPts val="0"/>
                        </a:spcAft>
                      </a:pPr>
                      <a:r>
                        <a:rPr lang="en-NZ" sz="1400" b="0" i="0">
                          <a:solidFill>
                            <a:srgbClr val="000000"/>
                          </a:solidFill>
                          <a:effectLst/>
                          <a:latin typeface="Calibri"/>
                          <a:ea typeface="Calibri"/>
                          <a:cs typeface="Times New Roman"/>
                        </a:rPr>
                        <a:t>Staff training: Does training of all staff include knowledge about both corruption and organised crime within the finance system and is there evidence of the effectiveness of this training in preventing such activities?  Does regular anti-corruption and anti-money laundering training take place for all personnel?  Is there also professional development around building a more sustainable financial system through integrity?  Is training adaptable to all cultures so that they can be made aware of the importance of protecting a culture of integrity and the benefits of the New Zealand Story?</a:t>
                      </a:r>
                    </a:p>
                    <a:p>
                      <a:pPr marL="0" marR="0" algn="just">
                        <a:lnSpc>
                          <a:spcPct val="107000"/>
                        </a:lnSpc>
                        <a:spcBef>
                          <a:spcPts val="600"/>
                        </a:spcBef>
                        <a:spcAft>
                          <a:spcPts val="0"/>
                        </a:spcAft>
                      </a:pPr>
                      <a:r>
                        <a:rPr lang="en-NZ" sz="1400" b="0" i="0">
                          <a:solidFill>
                            <a:srgbClr val="000000"/>
                          </a:solidFill>
                          <a:effectLst/>
                          <a:latin typeface="Calibri"/>
                          <a:ea typeface="Calibri"/>
                          <a:cs typeface="Times New Roman"/>
                        </a:rPr>
                        <a:t> </a:t>
                      </a:r>
                    </a:p>
                  </a:txBody>
                  <a:tcPr marL="68580" marR="68580" marT="0" marB="0"/>
                </a:tc>
              </a:tr>
              <a:tr h="1146454">
                <a:tc>
                  <a:txBody>
                    <a:bodyPr/>
                    <a:lstStyle/>
                    <a:p>
                      <a:pPr marL="0" marR="0">
                        <a:lnSpc>
                          <a:spcPct val="107000"/>
                        </a:lnSpc>
                        <a:spcBef>
                          <a:spcPts val="600"/>
                        </a:spcBef>
                        <a:spcAft>
                          <a:spcPts val="600"/>
                        </a:spcAft>
                      </a:pPr>
                      <a:r>
                        <a:rPr lang="en-NZ" sz="1400" b="0" i="0">
                          <a:solidFill>
                            <a:srgbClr val="000000"/>
                          </a:solidFill>
                          <a:effectLst/>
                          <a:latin typeface="Calibri"/>
                          <a:ea typeface="Calibri"/>
                          <a:cs typeface="Times New Roman"/>
                        </a:rPr>
                        <a:t>SQ15</a:t>
                      </a:r>
                    </a:p>
                  </a:txBody>
                  <a:tcPr marL="68580" marR="68580" marT="0" marB="0"/>
                </a:tc>
                <a:tc>
                  <a:txBody>
                    <a:bodyPr/>
                    <a:lstStyle/>
                    <a:p>
                      <a:pPr marL="0" marR="0" algn="just">
                        <a:lnSpc>
                          <a:spcPct val="107000"/>
                        </a:lnSpc>
                        <a:spcBef>
                          <a:spcPts val="600"/>
                        </a:spcBef>
                        <a:spcAft>
                          <a:spcPts val="0"/>
                        </a:spcAft>
                      </a:pPr>
                      <a:r>
                        <a:rPr lang="en-NZ" sz="1400" b="0" i="0" dirty="0">
                          <a:solidFill>
                            <a:srgbClr val="000000"/>
                          </a:solidFill>
                          <a:effectLst/>
                          <a:latin typeface="Calibri"/>
                          <a:ea typeface="Calibri"/>
                          <a:cs typeface="Times New Roman"/>
                        </a:rPr>
                        <a:t>Paying personnel: Do you have systems in place to ensure that all personnel receive the correct pay on time, and is the system of payment well-established, routine, and published?</a:t>
                      </a:r>
                    </a:p>
                    <a:p>
                      <a:pPr marL="0" marR="0" algn="just">
                        <a:lnSpc>
                          <a:spcPct val="107000"/>
                        </a:lnSpc>
                        <a:spcBef>
                          <a:spcPts val="600"/>
                        </a:spcBef>
                        <a:spcAft>
                          <a:spcPts val="0"/>
                        </a:spcAft>
                      </a:pPr>
                      <a:r>
                        <a:rPr lang="en-NZ" sz="1400" b="0" i="0" dirty="0">
                          <a:solidFill>
                            <a:srgbClr val="000000"/>
                          </a:solidFill>
                          <a:effectLst/>
                          <a:latin typeface="Calibri"/>
                          <a:ea typeface="Calibri"/>
                          <a:cs typeface="Times New Roman"/>
                        </a:rPr>
                        <a:t> </a:t>
                      </a:r>
                    </a:p>
                  </a:txBody>
                  <a:tcPr marL="68580" marR="68580" marT="0" marB="0"/>
                </a:tc>
              </a:tr>
            </a:tbl>
          </a:graphicData>
        </a:graphic>
      </p:graphicFrame>
      <p:sp>
        <p:nvSpPr>
          <p:cNvPr id="5" name="Title 1"/>
          <p:cNvSpPr txBox="1">
            <a:spLocks/>
          </p:cNvSpPr>
          <p:nvPr/>
        </p:nvSpPr>
        <p:spPr>
          <a:xfrm>
            <a:off x="342900" y="203461"/>
            <a:ext cx="6172200" cy="428039"/>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vert="horz" lIns="91440" tIns="45720" rIns="91440" bIns="45720" rtlCol="0" anchor="ctr">
            <a:no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600" dirty="0" smtClean="0"/>
              <a:t>SURVEY QUESTIONS </a:t>
            </a:r>
            <a:r>
              <a:rPr lang="mr-IN" sz="1600" dirty="0" smtClean="0"/>
              <a:t>–</a:t>
            </a:r>
            <a:r>
              <a:rPr lang="en-US" sz="1600" dirty="0" smtClean="0"/>
              <a:t> HUMAN CAPITAL</a:t>
            </a:r>
            <a:endParaRPr lang="en-US" sz="1600" dirty="0"/>
          </a:p>
        </p:txBody>
      </p:sp>
    </p:spTree>
    <p:extLst>
      <p:ext uri="{BB962C8B-B14F-4D97-AF65-F5344CB8AC3E}">
        <p14:creationId xmlns:p14="http://schemas.microsoft.com/office/powerpoint/2010/main" val="9542719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697090"/>
            <a:ext cx="6242050" cy="411499"/>
          </a:xfrm>
        </p:spPr>
        <p:txBody>
          <a:bodyPr>
            <a:noAutofit/>
          </a:bodyPr>
          <a:lstStyle/>
          <a:p>
            <a:pPr algn="l"/>
            <a:r>
              <a:rPr lang="en-US" sz="2000" dirty="0" smtClean="0"/>
              <a:t>21. “Know your customers”.</a:t>
            </a:r>
            <a:endParaRPr lang="en-US" sz="2000" dirty="0"/>
          </a:p>
        </p:txBody>
      </p:sp>
      <p:sp>
        <p:nvSpPr>
          <p:cNvPr id="3" name="Content Placeholder 2"/>
          <p:cNvSpPr>
            <a:spLocks noGrp="1"/>
          </p:cNvSpPr>
          <p:nvPr>
            <p:ph idx="1"/>
          </p:nvPr>
        </p:nvSpPr>
        <p:spPr>
          <a:xfrm>
            <a:off x="342900" y="1450860"/>
            <a:ext cx="6172200" cy="3277541"/>
          </a:xfrm>
        </p:spPr>
        <p:txBody>
          <a:bodyPr>
            <a:noAutofit/>
          </a:bodyPr>
          <a:lstStyle/>
          <a:p>
            <a:pPr marL="0" lvl="0" indent="0">
              <a:buNone/>
            </a:pPr>
            <a:r>
              <a:rPr lang="en-NZ" sz="1400" dirty="0"/>
              <a:t>Does the financial system reflect practice across the sector to include strong “know your customer” provisions? </a:t>
            </a:r>
            <a:endParaRPr lang="en-NZ" sz="1400" dirty="0" smtClean="0"/>
          </a:p>
        </p:txBody>
      </p:sp>
      <p:graphicFrame>
        <p:nvGraphicFramePr>
          <p:cNvPr id="6" name="Table 5"/>
          <p:cNvGraphicFramePr>
            <a:graphicFrameLocks noGrp="1"/>
          </p:cNvGraphicFramePr>
          <p:nvPr>
            <p:extLst>
              <p:ext uri="{D42A27DB-BD31-4B8C-83A1-F6EECF244321}">
                <p14:modId xmlns:p14="http://schemas.microsoft.com/office/powerpoint/2010/main" val="3110317300"/>
              </p:ext>
            </p:extLst>
          </p:nvPr>
        </p:nvGraphicFramePr>
        <p:xfrm>
          <a:off x="342900" y="6253304"/>
          <a:ext cx="6172200" cy="2795293"/>
        </p:xfrm>
        <a:graphic>
          <a:graphicData uri="http://schemas.openxmlformats.org/drawingml/2006/table">
            <a:tbl>
              <a:tblPr firstRow="1" bandRow="1">
                <a:tableStyleId>{93296810-A885-4BE3-A3E7-6D5BEEA58F35}</a:tableStyleId>
              </a:tblPr>
              <a:tblGrid>
                <a:gridCol w="797243"/>
                <a:gridCol w="5374957"/>
              </a:tblGrid>
              <a:tr h="321321">
                <a:tc>
                  <a:txBody>
                    <a:bodyPr/>
                    <a:lstStyle/>
                    <a:p>
                      <a:pPr marL="0" marR="0">
                        <a:lnSpc>
                          <a:spcPct val="107000"/>
                        </a:lnSpc>
                        <a:spcBef>
                          <a:spcPts val="0"/>
                        </a:spcBef>
                        <a:spcAft>
                          <a:spcPts val="600"/>
                        </a:spcAft>
                      </a:pPr>
                      <a:r>
                        <a:rPr lang="en-NZ" sz="1200" dirty="0">
                          <a:effectLst/>
                        </a:rPr>
                        <a:t>Score</a:t>
                      </a:r>
                      <a:endParaRPr lang="en-NZ" sz="1200" dirty="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dirty="0" smtClean="0">
                          <a:effectLst/>
                        </a:rPr>
                        <a:t>Assessment</a:t>
                      </a:r>
                      <a:endParaRPr lang="en-NZ" sz="1200" dirty="0">
                        <a:effectLst/>
                        <a:latin typeface="Calibri"/>
                        <a:ea typeface="Calibri"/>
                        <a:cs typeface="Times New Roman"/>
                      </a:endParaRPr>
                    </a:p>
                  </a:txBody>
                  <a:tcPr marL="51435" marR="51435" marT="0" marB="0"/>
                </a:tc>
              </a:tr>
              <a:tr h="321321">
                <a:tc>
                  <a:txBody>
                    <a:bodyPr/>
                    <a:lstStyle/>
                    <a:p>
                      <a:pPr marL="0" marR="0">
                        <a:lnSpc>
                          <a:spcPct val="107000"/>
                        </a:lnSpc>
                        <a:spcBef>
                          <a:spcPts val="0"/>
                        </a:spcBef>
                        <a:spcAft>
                          <a:spcPts val="600"/>
                        </a:spcAft>
                      </a:pPr>
                      <a:r>
                        <a:rPr lang="en-NZ" sz="1200">
                          <a:effectLst/>
                        </a:rPr>
                        <a:t>1</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chemeClr val="tx1"/>
                          </a:solidFill>
                          <a:effectLst/>
                          <a:latin typeface="Calibri"/>
                          <a:ea typeface="Calibri"/>
                          <a:cs typeface="Times New Roman"/>
                        </a:rPr>
                        <a:t>Very weak: Limited </a:t>
                      </a:r>
                      <a:r>
                        <a:rPr lang="en-NZ" sz="1100" b="0" dirty="0">
                          <a:solidFill>
                            <a:schemeClr val="tx1"/>
                          </a:solidFill>
                          <a:effectLst/>
                          <a:latin typeface="Calibri"/>
                          <a:ea typeface="Calibri"/>
                          <a:cs typeface="Times New Roman"/>
                        </a:rPr>
                        <a:t>explicit policy across the financial sector for “know your customer” provisions</a:t>
                      </a:r>
                    </a:p>
                  </a:txBody>
                  <a:tcPr marL="68580" marR="68580" marT="0" marB="0"/>
                </a:tc>
              </a:tr>
              <a:tr h="321321">
                <a:tc>
                  <a:txBody>
                    <a:bodyPr/>
                    <a:lstStyle/>
                    <a:p>
                      <a:pPr marL="0" marR="0">
                        <a:lnSpc>
                          <a:spcPct val="107000"/>
                        </a:lnSpc>
                        <a:spcBef>
                          <a:spcPts val="0"/>
                        </a:spcBef>
                        <a:spcAft>
                          <a:spcPts val="600"/>
                        </a:spcAft>
                      </a:pPr>
                      <a:r>
                        <a:rPr lang="en-NZ" sz="1200">
                          <a:effectLst/>
                        </a:rPr>
                        <a:t>2</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chemeClr val="tx1"/>
                          </a:solidFill>
                          <a:effectLst/>
                          <a:latin typeface="Calibri"/>
                          <a:ea typeface="Calibri"/>
                          <a:cs typeface="Times New Roman"/>
                        </a:rPr>
                        <a:t>Weak: Observance </a:t>
                      </a:r>
                      <a:r>
                        <a:rPr lang="en-NZ" sz="1100" b="0" dirty="0">
                          <a:solidFill>
                            <a:schemeClr val="tx1"/>
                          </a:solidFill>
                          <a:effectLst/>
                          <a:latin typeface="Calibri"/>
                          <a:ea typeface="Calibri"/>
                          <a:cs typeface="Times New Roman"/>
                        </a:rPr>
                        <a:t>of “know your customers” within the law</a:t>
                      </a:r>
                    </a:p>
                  </a:txBody>
                  <a:tcPr marL="68580" marR="68580" marT="0" marB="0"/>
                </a:tc>
              </a:tr>
              <a:tr h="321321">
                <a:tc>
                  <a:txBody>
                    <a:bodyPr/>
                    <a:lstStyle/>
                    <a:p>
                      <a:pPr marL="0" marR="0">
                        <a:lnSpc>
                          <a:spcPct val="107000"/>
                        </a:lnSpc>
                        <a:spcBef>
                          <a:spcPts val="0"/>
                        </a:spcBef>
                        <a:spcAft>
                          <a:spcPts val="600"/>
                        </a:spcAft>
                      </a:pPr>
                      <a:r>
                        <a:rPr lang="en-NZ" sz="1200">
                          <a:effectLst/>
                        </a:rPr>
                        <a:t>3</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chemeClr val="tx1"/>
                          </a:solidFill>
                          <a:effectLst/>
                          <a:latin typeface="Calibri"/>
                          <a:ea typeface="Calibri"/>
                          <a:cs typeface="Times New Roman"/>
                        </a:rPr>
                        <a:t>Moderate: A </a:t>
                      </a:r>
                      <a:r>
                        <a:rPr lang="en-NZ" sz="1100" b="0" dirty="0">
                          <a:solidFill>
                            <a:schemeClr val="tx1"/>
                          </a:solidFill>
                          <a:effectLst/>
                          <a:latin typeface="Calibri"/>
                          <a:ea typeface="Calibri"/>
                          <a:cs typeface="Times New Roman"/>
                        </a:rPr>
                        <a:t>published policy for “know your customers” integrated into contracting and commissioning procedures</a:t>
                      </a:r>
                    </a:p>
                  </a:txBody>
                  <a:tcPr marL="68580" marR="68580" marT="0" marB="0"/>
                </a:tc>
              </a:tr>
              <a:tr h="329167">
                <a:tc>
                  <a:txBody>
                    <a:bodyPr/>
                    <a:lstStyle/>
                    <a:p>
                      <a:pPr marL="0" marR="0">
                        <a:lnSpc>
                          <a:spcPct val="107000"/>
                        </a:lnSpc>
                        <a:spcBef>
                          <a:spcPts val="0"/>
                        </a:spcBef>
                        <a:spcAft>
                          <a:spcPts val="600"/>
                        </a:spcAft>
                      </a:pPr>
                      <a:r>
                        <a:rPr lang="en-NZ" sz="1200">
                          <a:effectLst/>
                        </a:rPr>
                        <a:t>4</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chemeClr val="tx1"/>
                          </a:solidFill>
                          <a:effectLst/>
                          <a:latin typeface="Calibri"/>
                          <a:ea typeface="Calibri"/>
                          <a:cs typeface="Times New Roman"/>
                        </a:rPr>
                        <a:t>Strong: A </a:t>
                      </a:r>
                      <a:r>
                        <a:rPr lang="en-NZ" sz="1100" b="0" dirty="0">
                          <a:solidFill>
                            <a:schemeClr val="tx1"/>
                          </a:solidFill>
                          <a:effectLst/>
                          <a:latin typeface="Calibri"/>
                          <a:ea typeface="Calibri"/>
                          <a:cs typeface="Times New Roman"/>
                        </a:rPr>
                        <a:t>published policy for “know your customers” included in the staff code of conduct and staff performance agreements, incorporated into staff training and integrated into contracting and commissioning procedures followed up by regular review of the process</a:t>
                      </a:r>
                    </a:p>
                  </a:txBody>
                  <a:tcPr marL="68580" marR="68580" marT="0" marB="0"/>
                </a:tc>
              </a:tr>
              <a:tr h="436591">
                <a:tc>
                  <a:txBody>
                    <a:bodyPr/>
                    <a:lstStyle/>
                    <a:p>
                      <a:pPr marL="0" marR="0">
                        <a:lnSpc>
                          <a:spcPct val="107000"/>
                        </a:lnSpc>
                        <a:spcBef>
                          <a:spcPts val="0"/>
                        </a:spcBef>
                        <a:spcAft>
                          <a:spcPts val="600"/>
                        </a:spcAft>
                      </a:pPr>
                      <a:r>
                        <a:rPr lang="en-NZ" sz="1200">
                          <a:effectLst/>
                        </a:rPr>
                        <a:t>5</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chemeClr val="tx1"/>
                          </a:solidFill>
                          <a:effectLst/>
                          <a:latin typeface="Calibri"/>
                          <a:ea typeface="Calibri"/>
                          <a:cs typeface="Times New Roman"/>
                        </a:rPr>
                        <a:t>Very strong: Promotion </a:t>
                      </a:r>
                      <a:r>
                        <a:rPr lang="en-NZ" sz="1100" b="0" dirty="0">
                          <a:solidFill>
                            <a:schemeClr val="tx1"/>
                          </a:solidFill>
                          <a:effectLst/>
                          <a:latin typeface="Calibri"/>
                          <a:ea typeface="Calibri"/>
                          <a:cs typeface="Times New Roman"/>
                        </a:rPr>
                        <a:t>of the policy for a strong “know your customer” backed up with introductory information to customers about the value to them of this policy and demonstrating that it is backed up in the staff code of conduct and staff performance agreements, incorporated into staff training as well as being integrated into contracting and commissioning procedures followed up by regular review of the process</a:t>
                      </a:r>
                    </a:p>
                  </a:txBody>
                  <a:tcPr marL="68580" marR="68580" marT="0" marB="0"/>
                </a:tc>
              </a:tr>
            </a:tbl>
          </a:graphicData>
        </a:graphic>
      </p:graphicFrame>
      <p:sp>
        <p:nvSpPr>
          <p:cNvPr id="8" name="Title 1"/>
          <p:cNvSpPr txBox="1">
            <a:spLocks/>
          </p:cNvSpPr>
          <p:nvPr/>
        </p:nvSpPr>
        <p:spPr>
          <a:xfrm>
            <a:off x="342900" y="277091"/>
            <a:ext cx="6172200" cy="345544"/>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vert="horz" lIns="91440" tIns="45720" rIns="91440" bIns="45720" rtlCol="0" anchor="ctr">
            <a:no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600" dirty="0" smtClean="0"/>
              <a:t>ASSESSMENT QUESTIONS </a:t>
            </a:r>
            <a:r>
              <a:rPr lang="mr-IN" sz="1600" dirty="0" smtClean="0"/>
              <a:t>–</a:t>
            </a:r>
            <a:r>
              <a:rPr lang="en-US" sz="1600" dirty="0" smtClean="0"/>
              <a:t> CUSTOMERS</a:t>
            </a:r>
            <a:endParaRPr lang="en-US" sz="1600" dirty="0"/>
          </a:p>
        </p:txBody>
      </p:sp>
      <p:sp>
        <p:nvSpPr>
          <p:cNvPr id="4" name="TextBox 3"/>
          <p:cNvSpPr txBox="1"/>
          <p:nvPr/>
        </p:nvSpPr>
        <p:spPr>
          <a:xfrm>
            <a:off x="3626749" y="3401109"/>
            <a:ext cx="2227707" cy="369332"/>
          </a:xfrm>
          <a:prstGeom prst="rect">
            <a:avLst/>
          </a:prstGeom>
          <a:noFill/>
        </p:spPr>
        <p:txBody>
          <a:bodyPr wrap="square" rtlCol="0">
            <a:spAutoFit/>
          </a:bodyPr>
          <a:lstStyle/>
          <a:p>
            <a:endParaRPr lang="en-US" dirty="0"/>
          </a:p>
        </p:txBody>
      </p:sp>
      <p:sp>
        <p:nvSpPr>
          <p:cNvPr id="7" name="TextBox 6"/>
          <p:cNvSpPr txBox="1"/>
          <p:nvPr/>
        </p:nvSpPr>
        <p:spPr>
          <a:xfrm>
            <a:off x="3497608" y="4293888"/>
            <a:ext cx="2496753" cy="646331"/>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dirty="0" smtClean="0"/>
              <a:t>See alternate question 21 on following slide</a:t>
            </a:r>
            <a:endParaRPr lang="en-US" dirty="0"/>
          </a:p>
        </p:txBody>
      </p:sp>
    </p:spTree>
    <p:extLst>
      <p:ext uri="{BB962C8B-B14F-4D97-AF65-F5344CB8AC3E}">
        <p14:creationId xmlns:p14="http://schemas.microsoft.com/office/powerpoint/2010/main" val="27679298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697090"/>
            <a:ext cx="6242050" cy="411499"/>
          </a:xfrm>
        </p:spPr>
        <p:txBody>
          <a:bodyPr>
            <a:noAutofit/>
          </a:bodyPr>
          <a:lstStyle/>
          <a:p>
            <a:pPr algn="l"/>
            <a:r>
              <a:rPr lang="en-US" sz="2000" dirty="0" smtClean="0"/>
              <a:t>21. “Know your customers”.</a:t>
            </a:r>
            <a:endParaRPr lang="en-US" sz="2000" dirty="0"/>
          </a:p>
        </p:txBody>
      </p:sp>
      <p:sp>
        <p:nvSpPr>
          <p:cNvPr id="3" name="Content Placeholder 2"/>
          <p:cNvSpPr>
            <a:spLocks noGrp="1"/>
          </p:cNvSpPr>
          <p:nvPr>
            <p:ph idx="1"/>
          </p:nvPr>
        </p:nvSpPr>
        <p:spPr>
          <a:xfrm>
            <a:off x="342900" y="1450860"/>
            <a:ext cx="6172200" cy="3277541"/>
          </a:xfrm>
        </p:spPr>
        <p:txBody>
          <a:bodyPr>
            <a:noAutofit/>
          </a:bodyPr>
          <a:lstStyle/>
          <a:p>
            <a:pPr marL="0" lvl="0" indent="0">
              <a:buNone/>
            </a:pPr>
            <a:r>
              <a:rPr lang="en-NZ" sz="1400" dirty="0" smtClean="0">
                <a:solidFill>
                  <a:srgbClr val="000000"/>
                </a:solidFill>
              </a:rPr>
              <a:t>How effective are the “know your customers” policies in the financial system, and how well regulated are they?</a:t>
            </a:r>
          </a:p>
          <a:p>
            <a:pPr marL="0" lvl="0" indent="0">
              <a:buNone/>
            </a:pPr>
            <a:endParaRPr lang="en-NZ" sz="1400" dirty="0">
              <a:solidFill>
                <a:srgbClr val="000000"/>
              </a:solidFill>
            </a:endParaRPr>
          </a:p>
          <a:p>
            <a:pPr marL="0" lvl="0" indent="0">
              <a:buNone/>
            </a:pPr>
            <a:r>
              <a:rPr lang="en-NZ" sz="1400" dirty="0" smtClean="0">
                <a:solidFill>
                  <a:srgbClr val="000000"/>
                </a:solidFill>
              </a:rPr>
              <a:t>Guidance questions:</a:t>
            </a:r>
          </a:p>
          <a:p>
            <a:r>
              <a:rPr lang="en-NZ" sz="1200" dirty="0" smtClean="0">
                <a:solidFill>
                  <a:srgbClr val="000000"/>
                </a:solidFill>
              </a:rPr>
              <a:t>Do financial organisations have explicit “know your customer” policies? Are these published?</a:t>
            </a:r>
          </a:p>
          <a:p>
            <a:r>
              <a:rPr lang="en-NZ" sz="1200" dirty="0" smtClean="0">
                <a:solidFill>
                  <a:srgbClr val="000000"/>
                </a:solidFill>
              </a:rPr>
              <a:t>Are there good supervisory arrangements ensuring compliance with KYC rules?</a:t>
            </a:r>
          </a:p>
          <a:p>
            <a:r>
              <a:rPr lang="en-NZ" sz="1200" dirty="0" smtClean="0">
                <a:solidFill>
                  <a:srgbClr val="000000"/>
                </a:solidFill>
              </a:rPr>
              <a:t>Does the staff code of conduct include the KYC policy? Do staff performance agreements include it?</a:t>
            </a:r>
          </a:p>
          <a:p>
            <a:r>
              <a:rPr lang="en-NZ" sz="1200" dirty="0" smtClean="0">
                <a:solidFill>
                  <a:srgbClr val="000000"/>
                </a:solidFill>
              </a:rPr>
              <a:t>Is KYC policy incorporated into staff training and integrated into contracting and commissioning procedures?</a:t>
            </a:r>
          </a:p>
          <a:p>
            <a:r>
              <a:rPr lang="en-NZ" sz="1200" dirty="0" smtClean="0">
                <a:solidFill>
                  <a:srgbClr val="000000"/>
                </a:solidFill>
              </a:rPr>
              <a:t>Are contracting and commissioning practices regularly reviewed for compliance with the KYC rules?</a:t>
            </a:r>
            <a:endParaRPr lang="en-NZ" sz="1200" dirty="0">
              <a:solidFill>
                <a:srgbClr val="000000"/>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2585744482"/>
              </p:ext>
            </p:extLst>
          </p:nvPr>
        </p:nvGraphicFramePr>
        <p:xfrm>
          <a:off x="342900" y="6253304"/>
          <a:ext cx="6172200" cy="2832747"/>
        </p:xfrm>
        <a:graphic>
          <a:graphicData uri="http://schemas.openxmlformats.org/drawingml/2006/table">
            <a:tbl>
              <a:tblPr firstRow="1" bandRow="1">
                <a:tableStyleId>{93296810-A885-4BE3-A3E7-6D5BEEA58F35}</a:tableStyleId>
              </a:tblPr>
              <a:tblGrid>
                <a:gridCol w="797243"/>
                <a:gridCol w="5374957"/>
              </a:tblGrid>
              <a:tr h="321321">
                <a:tc>
                  <a:txBody>
                    <a:bodyPr/>
                    <a:lstStyle/>
                    <a:p>
                      <a:pPr marL="0" marR="0">
                        <a:lnSpc>
                          <a:spcPct val="107000"/>
                        </a:lnSpc>
                        <a:spcBef>
                          <a:spcPts val="0"/>
                        </a:spcBef>
                        <a:spcAft>
                          <a:spcPts val="600"/>
                        </a:spcAft>
                      </a:pPr>
                      <a:r>
                        <a:rPr lang="en-NZ" sz="1200" dirty="0">
                          <a:effectLst/>
                        </a:rPr>
                        <a:t>Score</a:t>
                      </a:r>
                      <a:endParaRPr lang="en-NZ" sz="1200" dirty="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dirty="0" smtClean="0">
                          <a:effectLst/>
                        </a:rPr>
                        <a:t>Assessment</a:t>
                      </a:r>
                      <a:endParaRPr lang="en-NZ" sz="1200" dirty="0">
                        <a:effectLst/>
                        <a:latin typeface="Calibri"/>
                        <a:ea typeface="Calibri"/>
                        <a:cs typeface="Times New Roman"/>
                      </a:endParaRPr>
                    </a:p>
                  </a:txBody>
                  <a:tcPr marL="51435" marR="51435" marT="0" marB="0"/>
                </a:tc>
              </a:tr>
              <a:tr h="321321">
                <a:tc>
                  <a:txBody>
                    <a:bodyPr/>
                    <a:lstStyle/>
                    <a:p>
                      <a:pPr marL="0" marR="0">
                        <a:lnSpc>
                          <a:spcPct val="107000"/>
                        </a:lnSpc>
                        <a:spcBef>
                          <a:spcPts val="0"/>
                        </a:spcBef>
                        <a:spcAft>
                          <a:spcPts val="600"/>
                        </a:spcAft>
                      </a:pPr>
                      <a:r>
                        <a:rPr lang="en-NZ" sz="1200">
                          <a:effectLst/>
                        </a:rPr>
                        <a:t>1</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chemeClr val="tx1"/>
                          </a:solidFill>
                          <a:effectLst/>
                          <a:latin typeface="Calibri"/>
                          <a:ea typeface="Calibri"/>
                          <a:cs typeface="Times New Roman"/>
                        </a:rPr>
                        <a:t>Very weak: Limited </a:t>
                      </a:r>
                      <a:r>
                        <a:rPr lang="en-NZ" sz="1100" b="0" dirty="0">
                          <a:solidFill>
                            <a:schemeClr val="tx1"/>
                          </a:solidFill>
                          <a:effectLst/>
                          <a:latin typeface="Calibri"/>
                          <a:ea typeface="Calibri"/>
                          <a:cs typeface="Times New Roman"/>
                        </a:rPr>
                        <a:t>explicit policy across the financial sector for “know your customer” </a:t>
                      </a:r>
                      <a:r>
                        <a:rPr lang="en-NZ" sz="1100" b="0" dirty="0" smtClean="0">
                          <a:solidFill>
                            <a:schemeClr val="tx1"/>
                          </a:solidFill>
                          <a:effectLst/>
                          <a:latin typeface="Calibri"/>
                          <a:ea typeface="Calibri"/>
                          <a:cs typeface="Times New Roman"/>
                        </a:rPr>
                        <a:t>provisions, and inadequate </a:t>
                      </a:r>
                      <a:r>
                        <a:rPr lang="en-NZ" sz="1100" b="0" baseline="0" dirty="0" smtClean="0">
                          <a:solidFill>
                            <a:schemeClr val="tx1"/>
                          </a:solidFill>
                          <a:effectLst/>
                          <a:latin typeface="Calibri"/>
                          <a:ea typeface="Calibri"/>
                          <a:cs typeface="Times New Roman"/>
                        </a:rPr>
                        <a:t>supervisory arrangements ensuring KYC rules are followed</a:t>
                      </a:r>
                      <a:endParaRPr lang="en-NZ" sz="1100" b="0" dirty="0">
                        <a:solidFill>
                          <a:schemeClr val="tx1"/>
                        </a:solidFill>
                        <a:effectLst/>
                        <a:latin typeface="Calibri"/>
                        <a:ea typeface="Calibri"/>
                        <a:cs typeface="Times New Roman"/>
                      </a:endParaRPr>
                    </a:p>
                  </a:txBody>
                  <a:tcPr marL="68580" marR="68580" marT="0" marB="0"/>
                </a:tc>
              </a:tr>
              <a:tr h="321321">
                <a:tc>
                  <a:txBody>
                    <a:bodyPr/>
                    <a:lstStyle/>
                    <a:p>
                      <a:pPr marL="0" marR="0">
                        <a:lnSpc>
                          <a:spcPct val="107000"/>
                        </a:lnSpc>
                        <a:spcBef>
                          <a:spcPts val="0"/>
                        </a:spcBef>
                        <a:spcAft>
                          <a:spcPts val="600"/>
                        </a:spcAft>
                      </a:pPr>
                      <a:r>
                        <a:rPr lang="en-NZ" sz="1200">
                          <a:effectLst/>
                        </a:rPr>
                        <a:t>2</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chemeClr val="tx1"/>
                          </a:solidFill>
                          <a:effectLst/>
                          <a:latin typeface="Calibri"/>
                          <a:ea typeface="Calibri"/>
                          <a:cs typeface="Times New Roman"/>
                        </a:rPr>
                        <a:t>Weak: Observance </a:t>
                      </a:r>
                      <a:r>
                        <a:rPr lang="en-NZ" sz="1100" b="0" dirty="0">
                          <a:solidFill>
                            <a:schemeClr val="tx1"/>
                          </a:solidFill>
                          <a:effectLst/>
                          <a:latin typeface="Calibri"/>
                          <a:ea typeface="Calibri"/>
                          <a:cs typeface="Times New Roman"/>
                        </a:rPr>
                        <a:t>of “know your customers” within the </a:t>
                      </a:r>
                      <a:r>
                        <a:rPr lang="en-NZ" sz="1100" b="0" dirty="0" smtClean="0">
                          <a:solidFill>
                            <a:schemeClr val="tx1"/>
                          </a:solidFill>
                          <a:effectLst/>
                          <a:latin typeface="Calibri"/>
                          <a:ea typeface="Calibri"/>
                          <a:cs typeface="Times New Roman"/>
                        </a:rPr>
                        <a:t>law, with limited supervisory arrangements for ensuring compliance</a:t>
                      </a:r>
                      <a:endParaRPr lang="en-NZ" sz="1100" b="0" dirty="0">
                        <a:solidFill>
                          <a:schemeClr val="tx1"/>
                        </a:solidFill>
                        <a:effectLst/>
                        <a:latin typeface="Calibri"/>
                        <a:ea typeface="Calibri"/>
                        <a:cs typeface="Times New Roman"/>
                      </a:endParaRPr>
                    </a:p>
                  </a:txBody>
                  <a:tcPr marL="68580" marR="68580" marT="0" marB="0"/>
                </a:tc>
              </a:tr>
              <a:tr h="321321">
                <a:tc>
                  <a:txBody>
                    <a:bodyPr/>
                    <a:lstStyle/>
                    <a:p>
                      <a:pPr marL="0" marR="0">
                        <a:lnSpc>
                          <a:spcPct val="107000"/>
                        </a:lnSpc>
                        <a:spcBef>
                          <a:spcPts val="0"/>
                        </a:spcBef>
                        <a:spcAft>
                          <a:spcPts val="600"/>
                        </a:spcAft>
                      </a:pPr>
                      <a:r>
                        <a:rPr lang="en-NZ" sz="1200">
                          <a:effectLst/>
                        </a:rPr>
                        <a:t>3</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chemeClr val="tx1"/>
                          </a:solidFill>
                          <a:effectLst/>
                          <a:latin typeface="Calibri"/>
                          <a:ea typeface="Calibri"/>
                          <a:cs typeface="Times New Roman"/>
                        </a:rPr>
                        <a:t>Moderate: A </a:t>
                      </a:r>
                      <a:r>
                        <a:rPr lang="en-NZ" sz="1100" b="0" dirty="0">
                          <a:solidFill>
                            <a:schemeClr val="tx1"/>
                          </a:solidFill>
                          <a:effectLst/>
                          <a:latin typeface="Calibri"/>
                          <a:ea typeface="Calibri"/>
                          <a:cs typeface="Times New Roman"/>
                        </a:rPr>
                        <a:t>published </a:t>
                      </a:r>
                      <a:r>
                        <a:rPr lang="en-NZ" sz="1100" b="0" dirty="0" smtClean="0">
                          <a:solidFill>
                            <a:schemeClr val="tx1"/>
                          </a:solidFill>
                          <a:effectLst/>
                          <a:latin typeface="Calibri"/>
                          <a:ea typeface="Calibri"/>
                          <a:cs typeface="Times New Roman"/>
                        </a:rPr>
                        <a:t>KYC policy,</a:t>
                      </a:r>
                      <a:r>
                        <a:rPr lang="en-NZ" sz="1100" b="0" baseline="0" dirty="0" smtClean="0">
                          <a:solidFill>
                            <a:schemeClr val="tx1"/>
                          </a:solidFill>
                          <a:effectLst/>
                          <a:latin typeface="Calibri"/>
                          <a:ea typeface="Calibri"/>
                          <a:cs typeface="Times New Roman"/>
                        </a:rPr>
                        <a:t> </a:t>
                      </a:r>
                      <a:r>
                        <a:rPr lang="en-NZ" sz="1100" b="0" dirty="0" smtClean="0">
                          <a:solidFill>
                            <a:schemeClr val="tx1"/>
                          </a:solidFill>
                          <a:effectLst/>
                          <a:latin typeface="Calibri"/>
                          <a:ea typeface="Calibri"/>
                          <a:cs typeface="Times New Roman"/>
                        </a:rPr>
                        <a:t>integrated </a:t>
                      </a:r>
                      <a:r>
                        <a:rPr lang="en-NZ" sz="1100" b="0" dirty="0">
                          <a:solidFill>
                            <a:schemeClr val="tx1"/>
                          </a:solidFill>
                          <a:effectLst/>
                          <a:latin typeface="Calibri"/>
                          <a:ea typeface="Calibri"/>
                          <a:cs typeface="Times New Roman"/>
                        </a:rPr>
                        <a:t>into contracting and commissioning </a:t>
                      </a:r>
                      <a:r>
                        <a:rPr lang="en-NZ" sz="1100" b="0" dirty="0" smtClean="0">
                          <a:solidFill>
                            <a:schemeClr val="tx1"/>
                          </a:solidFill>
                          <a:effectLst/>
                          <a:latin typeface="Calibri"/>
                          <a:ea typeface="Calibri"/>
                          <a:cs typeface="Times New Roman"/>
                        </a:rPr>
                        <a:t>procedures; adequate supervisory arrangements for ensuring compliance</a:t>
                      </a:r>
                      <a:endParaRPr lang="en-NZ" sz="1100" b="0" dirty="0">
                        <a:solidFill>
                          <a:schemeClr val="tx1"/>
                        </a:solidFill>
                        <a:effectLst/>
                        <a:latin typeface="Calibri"/>
                        <a:ea typeface="Calibri"/>
                        <a:cs typeface="Times New Roman"/>
                      </a:endParaRPr>
                    </a:p>
                  </a:txBody>
                  <a:tcPr marL="68580" marR="68580" marT="0" marB="0"/>
                </a:tc>
              </a:tr>
              <a:tr h="329167">
                <a:tc>
                  <a:txBody>
                    <a:bodyPr/>
                    <a:lstStyle/>
                    <a:p>
                      <a:pPr marL="0" marR="0">
                        <a:lnSpc>
                          <a:spcPct val="107000"/>
                        </a:lnSpc>
                        <a:spcBef>
                          <a:spcPts val="0"/>
                        </a:spcBef>
                        <a:spcAft>
                          <a:spcPts val="600"/>
                        </a:spcAft>
                      </a:pPr>
                      <a:r>
                        <a:rPr lang="en-NZ" sz="1200">
                          <a:effectLst/>
                        </a:rPr>
                        <a:t>4</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chemeClr val="tx1"/>
                          </a:solidFill>
                          <a:effectLst/>
                          <a:latin typeface="Calibri"/>
                          <a:ea typeface="Calibri"/>
                          <a:cs typeface="Times New Roman"/>
                        </a:rPr>
                        <a:t>Strong: A </a:t>
                      </a:r>
                      <a:r>
                        <a:rPr lang="en-NZ" sz="1100" b="0" dirty="0">
                          <a:solidFill>
                            <a:schemeClr val="tx1"/>
                          </a:solidFill>
                          <a:effectLst/>
                          <a:latin typeface="Calibri"/>
                          <a:ea typeface="Calibri"/>
                          <a:cs typeface="Times New Roman"/>
                        </a:rPr>
                        <a:t>published </a:t>
                      </a:r>
                      <a:r>
                        <a:rPr lang="en-NZ" sz="1100" b="0" dirty="0" smtClean="0">
                          <a:solidFill>
                            <a:schemeClr val="tx1"/>
                          </a:solidFill>
                          <a:effectLst/>
                          <a:latin typeface="Calibri"/>
                          <a:ea typeface="Calibri"/>
                          <a:cs typeface="Times New Roman"/>
                        </a:rPr>
                        <a:t>KYC policy included </a:t>
                      </a:r>
                      <a:r>
                        <a:rPr lang="en-NZ" sz="1100" b="0" dirty="0">
                          <a:solidFill>
                            <a:schemeClr val="tx1"/>
                          </a:solidFill>
                          <a:effectLst/>
                          <a:latin typeface="Calibri"/>
                          <a:ea typeface="Calibri"/>
                          <a:cs typeface="Times New Roman"/>
                        </a:rPr>
                        <a:t>in the staff code of conduct and staff performance agreements, incorporated into staff training and integrated into contracting and commissioning procedures followed up by regular review of the process</a:t>
                      </a:r>
                    </a:p>
                  </a:txBody>
                  <a:tcPr marL="68580" marR="68580" marT="0" marB="0"/>
                </a:tc>
              </a:tr>
              <a:tr h="436591">
                <a:tc>
                  <a:txBody>
                    <a:bodyPr/>
                    <a:lstStyle/>
                    <a:p>
                      <a:pPr marL="0" marR="0">
                        <a:lnSpc>
                          <a:spcPct val="107000"/>
                        </a:lnSpc>
                        <a:spcBef>
                          <a:spcPts val="0"/>
                        </a:spcBef>
                        <a:spcAft>
                          <a:spcPts val="600"/>
                        </a:spcAft>
                      </a:pPr>
                      <a:r>
                        <a:rPr lang="en-NZ" sz="1200">
                          <a:effectLst/>
                        </a:rPr>
                        <a:t>5</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chemeClr val="tx1"/>
                          </a:solidFill>
                          <a:effectLst/>
                          <a:latin typeface="Calibri"/>
                          <a:ea typeface="Calibri"/>
                          <a:cs typeface="Times New Roman"/>
                        </a:rPr>
                        <a:t>Very strong: Promotion </a:t>
                      </a:r>
                      <a:r>
                        <a:rPr lang="en-NZ" sz="1100" b="0" dirty="0">
                          <a:solidFill>
                            <a:schemeClr val="tx1"/>
                          </a:solidFill>
                          <a:effectLst/>
                          <a:latin typeface="Calibri"/>
                          <a:ea typeface="Calibri"/>
                          <a:cs typeface="Times New Roman"/>
                        </a:rPr>
                        <a:t>of the policy for a strong “know your customer” backed up with introductory information to customers about the value to them of this policy and demonstrating that it is backed up in the staff code of conduct and staff performance agreements, incorporated into staff training as well as being integrated into contracting and commissioning procedures followed up by regular review of the process</a:t>
                      </a:r>
                    </a:p>
                  </a:txBody>
                  <a:tcPr marL="68580" marR="68580" marT="0" marB="0"/>
                </a:tc>
              </a:tr>
            </a:tbl>
          </a:graphicData>
        </a:graphic>
      </p:graphicFrame>
      <p:sp>
        <p:nvSpPr>
          <p:cNvPr id="8" name="Title 1"/>
          <p:cNvSpPr txBox="1">
            <a:spLocks/>
          </p:cNvSpPr>
          <p:nvPr/>
        </p:nvSpPr>
        <p:spPr>
          <a:xfrm>
            <a:off x="342900" y="286989"/>
            <a:ext cx="6172200" cy="345544"/>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vert="horz" lIns="91440" tIns="45720" rIns="91440" bIns="45720" rtlCol="0" anchor="ctr">
            <a:no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600" dirty="0" smtClean="0"/>
              <a:t>ASSESSMENT QUESTIONS </a:t>
            </a:r>
            <a:r>
              <a:rPr lang="mr-IN" sz="1600" dirty="0" smtClean="0"/>
              <a:t>–</a:t>
            </a:r>
            <a:r>
              <a:rPr lang="en-US" sz="1600" dirty="0" smtClean="0"/>
              <a:t> CUSTOMERS</a:t>
            </a:r>
            <a:endParaRPr lang="en-US" sz="1600" dirty="0"/>
          </a:p>
        </p:txBody>
      </p:sp>
      <p:sp>
        <p:nvSpPr>
          <p:cNvPr id="4" name="TextBox 3"/>
          <p:cNvSpPr txBox="1"/>
          <p:nvPr/>
        </p:nvSpPr>
        <p:spPr>
          <a:xfrm>
            <a:off x="3626749" y="3401109"/>
            <a:ext cx="2227707" cy="369332"/>
          </a:xfrm>
          <a:prstGeom prst="rect">
            <a:avLst/>
          </a:prstGeom>
          <a:noFill/>
        </p:spPr>
        <p:txBody>
          <a:bodyPr wrap="square" rtlCol="0">
            <a:spAutoFit/>
          </a:bodyPr>
          <a:lstStyle/>
          <a:p>
            <a:endParaRPr lang="en-US" dirty="0"/>
          </a:p>
        </p:txBody>
      </p:sp>
      <p:sp>
        <p:nvSpPr>
          <p:cNvPr id="7" name="TextBox 6"/>
          <p:cNvSpPr txBox="1"/>
          <p:nvPr/>
        </p:nvSpPr>
        <p:spPr>
          <a:xfrm>
            <a:off x="2619304" y="4452920"/>
            <a:ext cx="3895796" cy="1077218"/>
          </a:xfrm>
          <a:prstGeom prst="rect">
            <a:avLst/>
          </a:prstGeom>
          <a:solidFill>
            <a:srgbClr val="FF0000"/>
          </a:solidFill>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r>
              <a:rPr lang="en-US" sz="3200" dirty="0" smtClean="0"/>
              <a:t>ALTERNATIVE QUESTION 21</a:t>
            </a:r>
            <a:endParaRPr lang="en-US" sz="3200" dirty="0"/>
          </a:p>
        </p:txBody>
      </p:sp>
    </p:spTree>
    <p:extLst>
      <p:ext uri="{BB962C8B-B14F-4D97-AF65-F5344CB8AC3E}">
        <p14:creationId xmlns:p14="http://schemas.microsoft.com/office/powerpoint/2010/main" val="412867883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697090"/>
            <a:ext cx="6242050" cy="411499"/>
          </a:xfrm>
        </p:spPr>
        <p:txBody>
          <a:bodyPr>
            <a:noAutofit/>
          </a:bodyPr>
          <a:lstStyle/>
          <a:p>
            <a:pPr algn="l"/>
            <a:r>
              <a:rPr lang="en-US" sz="2000" dirty="0" smtClean="0"/>
              <a:t>22. Trusted regulatory bodies.</a:t>
            </a:r>
            <a:endParaRPr lang="en-US" sz="2000" dirty="0"/>
          </a:p>
        </p:txBody>
      </p:sp>
      <p:sp>
        <p:nvSpPr>
          <p:cNvPr id="3" name="Content Placeholder 2"/>
          <p:cNvSpPr>
            <a:spLocks noGrp="1"/>
          </p:cNvSpPr>
          <p:nvPr>
            <p:ph idx="1"/>
          </p:nvPr>
        </p:nvSpPr>
        <p:spPr>
          <a:xfrm>
            <a:off x="342900" y="1450860"/>
            <a:ext cx="6172200" cy="3277541"/>
          </a:xfrm>
        </p:spPr>
        <p:txBody>
          <a:bodyPr>
            <a:noAutofit/>
          </a:bodyPr>
          <a:lstStyle/>
          <a:p>
            <a:pPr marL="0" lvl="0" indent="0">
              <a:buNone/>
            </a:pPr>
            <a:r>
              <a:rPr lang="en-NZ" sz="1400" dirty="0"/>
              <a:t>To what extent does the public trust the financial system to identify and tackle corruption</a:t>
            </a:r>
            <a:r>
              <a:rPr lang="en-NZ" sz="1400" dirty="0" smtClean="0"/>
              <a:t>?</a:t>
            </a:r>
          </a:p>
          <a:p>
            <a:pPr marL="0" lvl="0" indent="0">
              <a:buNone/>
            </a:pPr>
            <a:endParaRPr lang="en-NZ" sz="1400" dirty="0"/>
          </a:p>
          <a:p>
            <a:pPr marL="0" indent="0">
              <a:buNone/>
            </a:pPr>
            <a:r>
              <a:rPr lang="en-NZ" sz="1400" dirty="0"/>
              <a:t>Guidance questions</a:t>
            </a:r>
            <a:r>
              <a:rPr lang="en-NZ" sz="1400" dirty="0" smtClean="0"/>
              <a:t>:</a:t>
            </a:r>
          </a:p>
          <a:p>
            <a:r>
              <a:rPr lang="en-NZ" sz="1200" dirty="0" smtClean="0"/>
              <a:t>Is </a:t>
            </a:r>
            <a:r>
              <a:rPr lang="en-NZ" sz="1200" dirty="0"/>
              <a:t>the financial sector managing the diverse and constantly changing NZ population profile including the training of staff, where an increasing proportion have been born outside New Zealand, and customers about New Zealand’s culture of integrity? </a:t>
            </a:r>
            <a:endParaRPr lang="en-NZ" sz="1200" dirty="0" smtClean="0"/>
          </a:p>
          <a:p>
            <a:r>
              <a:rPr lang="en-NZ" sz="1200" dirty="0" smtClean="0"/>
              <a:t>Is </a:t>
            </a:r>
            <a:r>
              <a:rPr lang="en-NZ" sz="1200" dirty="0"/>
              <a:t>the sector ready for the disruptive impact of new cryptocurrencies (eg bit coin)?</a:t>
            </a:r>
          </a:p>
        </p:txBody>
      </p:sp>
      <p:graphicFrame>
        <p:nvGraphicFramePr>
          <p:cNvPr id="6" name="Table 5"/>
          <p:cNvGraphicFramePr>
            <a:graphicFrameLocks noGrp="1"/>
          </p:cNvGraphicFramePr>
          <p:nvPr>
            <p:extLst>
              <p:ext uri="{D42A27DB-BD31-4B8C-83A1-F6EECF244321}">
                <p14:modId xmlns:p14="http://schemas.microsoft.com/office/powerpoint/2010/main" val="1123233364"/>
              </p:ext>
            </p:extLst>
          </p:nvPr>
        </p:nvGraphicFramePr>
        <p:xfrm>
          <a:off x="342900" y="6769929"/>
          <a:ext cx="6172200" cy="2257130"/>
        </p:xfrm>
        <a:graphic>
          <a:graphicData uri="http://schemas.openxmlformats.org/drawingml/2006/table">
            <a:tbl>
              <a:tblPr firstRow="1" bandRow="1">
                <a:tableStyleId>{93296810-A885-4BE3-A3E7-6D5BEEA58F35}</a:tableStyleId>
              </a:tblPr>
              <a:tblGrid>
                <a:gridCol w="797243"/>
                <a:gridCol w="5374957"/>
              </a:tblGrid>
              <a:tr h="321321">
                <a:tc>
                  <a:txBody>
                    <a:bodyPr/>
                    <a:lstStyle/>
                    <a:p>
                      <a:pPr marL="0" marR="0">
                        <a:lnSpc>
                          <a:spcPct val="107000"/>
                        </a:lnSpc>
                        <a:spcBef>
                          <a:spcPts val="0"/>
                        </a:spcBef>
                        <a:spcAft>
                          <a:spcPts val="600"/>
                        </a:spcAft>
                      </a:pPr>
                      <a:r>
                        <a:rPr lang="en-NZ" sz="1200" dirty="0">
                          <a:effectLst/>
                        </a:rPr>
                        <a:t>Score</a:t>
                      </a:r>
                      <a:endParaRPr lang="en-NZ" sz="1200" dirty="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dirty="0" smtClean="0">
                          <a:effectLst/>
                        </a:rPr>
                        <a:t>Assessment</a:t>
                      </a:r>
                      <a:endParaRPr lang="en-NZ" sz="1200" dirty="0">
                        <a:effectLst/>
                        <a:latin typeface="Calibri"/>
                        <a:ea typeface="Calibri"/>
                        <a:cs typeface="Times New Roman"/>
                      </a:endParaRPr>
                    </a:p>
                  </a:txBody>
                  <a:tcPr marL="51435" marR="51435" marT="0" marB="0"/>
                </a:tc>
              </a:tr>
              <a:tr h="321321">
                <a:tc>
                  <a:txBody>
                    <a:bodyPr/>
                    <a:lstStyle/>
                    <a:p>
                      <a:pPr marL="0" marR="0">
                        <a:lnSpc>
                          <a:spcPct val="107000"/>
                        </a:lnSpc>
                        <a:spcBef>
                          <a:spcPts val="0"/>
                        </a:spcBef>
                        <a:spcAft>
                          <a:spcPts val="600"/>
                        </a:spcAft>
                      </a:pPr>
                      <a:r>
                        <a:rPr lang="en-NZ" sz="1200">
                          <a:effectLst/>
                        </a:rPr>
                        <a:t>1</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Very weak: No </a:t>
                      </a:r>
                      <a:r>
                        <a:rPr lang="en-NZ" sz="1100" b="0" dirty="0">
                          <a:solidFill>
                            <a:srgbClr val="000000"/>
                          </a:solidFill>
                          <a:effectLst/>
                          <a:latin typeface="Calibri"/>
                          <a:ea typeface="Calibri"/>
                          <a:cs typeface="Times New Roman"/>
                        </a:rPr>
                        <a:t>public trust in financial institutions tackling bribery and corruption</a:t>
                      </a:r>
                    </a:p>
                  </a:txBody>
                  <a:tcPr marL="68580" marR="68580" marT="0" marB="0"/>
                </a:tc>
              </a:tr>
              <a:tr h="321321">
                <a:tc>
                  <a:txBody>
                    <a:bodyPr/>
                    <a:lstStyle/>
                    <a:p>
                      <a:pPr marL="0" marR="0">
                        <a:lnSpc>
                          <a:spcPct val="107000"/>
                        </a:lnSpc>
                        <a:spcBef>
                          <a:spcPts val="0"/>
                        </a:spcBef>
                        <a:spcAft>
                          <a:spcPts val="600"/>
                        </a:spcAft>
                      </a:pPr>
                      <a:r>
                        <a:rPr lang="en-NZ" sz="1200">
                          <a:effectLst/>
                        </a:rPr>
                        <a:t>2</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Weak: Public </a:t>
                      </a:r>
                      <a:r>
                        <a:rPr lang="en-NZ" sz="1100" b="0" dirty="0">
                          <a:solidFill>
                            <a:srgbClr val="000000"/>
                          </a:solidFill>
                          <a:effectLst/>
                          <a:latin typeface="Calibri"/>
                          <a:ea typeface="Calibri"/>
                          <a:cs typeface="Times New Roman"/>
                        </a:rPr>
                        <a:t>expectation and concern that financial institutions should be more active in tackling bribery and corruption</a:t>
                      </a:r>
                    </a:p>
                  </a:txBody>
                  <a:tcPr marL="68580" marR="68580" marT="0" marB="0"/>
                </a:tc>
              </a:tr>
              <a:tr h="321321">
                <a:tc>
                  <a:txBody>
                    <a:bodyPr/>
                    <a:lstStyle/>
                    <a:p>
                      <a:pPr marL="0" marR="0">
                        <a:lnSpc>
                          <a:spcPct val="107000"/>
                        </a:lnSpc>
                        <a:spcBef>
                          <a:spcPts val="0"/>
                        </a:spcBef>
                        <a:spcAft>
                          <a:spcPts val="600"/>
                        </a:spcAft>
                      </a:pPr>
                      <a:r>
                        <a:rPr lang="en-NZ" sz="1200">
                          <a:effectLst/>
                        </a:rPr>
                        <a:t>3</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Moderate: Public </a:t>
                      </a:r>
                      <a:r>
                        <a:rPr lang="en-NZ" sz="1100" b="0" dirty="0">
                          <a:solidFill>
                            <a:srgbClr val="000000"/>
                          </a:solidFill>
                          <a:effectLst/>
                          <a:latin typeface="Calibri"/>
                          <a:ea typeface="Calibri"/>
                          <a:cs typeface="Times New Roman"/>
                        </a:rPr>
                        <a:t>confident that more prudent financial institutions are tackling bribery and corruption, but not monitored and not being done at all by many in sector</a:t>
                      </a:r>
                    </a:p>
                  </a:txBody>
                  <a:tcPr marL="68580" marR="68580" marT="0" marB="0"/>
                </a:tc>
              </a:tr>
              <a:tr h="329167">
                <a:tc>
                  <a:txBody>
                    <a:bodyPr/>
                    <a:lstStyle/>
                    <a:p>
                      <a:pPr marL="0" marR="0">
                        <a:lnSpc>
                          <a:spcPct val="107000"/>
                        </a:lnSpc>
                        <a:spcBef>
                          <a:spcPts val="0"/>
                        </a:spcBef>
                        <a:spcAft>
                          <a:spcPts val="600"/>
                        </a:spcAft>
                      </a:pPr>
                      <a:r>
                        <a:rPr lang="en-NZ" sz="1200">
                          <a:effectLst/>
                        </a:rPr>
                        <a:t>4</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Strong: Public </a:t>
                      </a:r>
                      <a:r>
                        <a:rPr lang="en-NZ" sz="1100" b="0" dirty="0">
                          <a:solidFill>
                            <a:srgbClr val="000000"/>
                          </a:solidFill>
                          <a:effectLst/>
                          <a:latin typeface="Calibri"/>
                          <a:ea typeface="Calibri"/>
                          <a:cs typeface="Times New Roman"/>
                        </a:rPr>
                        <a:t>confident that most NZ financial institutions are tackling bribery and corruption, but not monitored</a:t>
                      </a:r>
                    </a:p>
                  </a:txBody>
                  <a:tcPr marL="68580" marR="68580" marT="0" marB="0"/>
                </a:tc>
              </a:tr>
              <a:tr h="436591">
                <a:tc>
                  <a:txBody>
                    <a:bodyPr/>
                    <a:lstStyle/>
                    <a:p>
                      <a:pPr marL="0" marR="0">
                        <a:lnSpc>
                          <a:spcPct val="107000"/>
                        </a:lnSpc>
                        <a:spcBef>
                          <a:spcPts val="0"/>
                        </a:spcBef>
                        <a:spcAft>
                          <a:spcPts val="600"/>
                        </a:spcAft>
                      </a:pPr>
                      <a:r>
                        <a:rPr lang="en-NZ" sz="1200">
                          <a:effectLst/>
                        </a:rPr>
                        <a:t>5</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Very strong:</a:t>
                      </a:r>
                      <a:r>
                        <a:rPr lang="en-NZ" sz="1100" b="0" baseline="0" dirty="0" smtClean="0">
                          <a:solidFill>
                            <a:srgbClr val="000000"/>
                          </a:solidFill>
                          <a:effectLst/>
                          <a:latin typeface="Calibri"/>
                          <a:ea typeface="Calibri"/>
                          <a:cs typeface="Times New Roman"/>
                        </a:rPr>
                        <a:t> </a:t>
                      </a:r>
                      <a:r>
                        <a:rPr lang="en-NZ" sz="1100" b="0" dirty="0" smtClean="0">
                          <a:solidFill>
                            <a:srgbClr val="000000"/>
                          </a:solidFill>
                          <a:effectLst/>
                          <a:latin typeface="Calibri"/>
                          <a:ea typeface="Calibri"/>
                          <a:cs typeface="Times New Roman"/>
                        </a:rPr>
                        <a:t>Public </a:t>
                      </a:r>
                      <a:r>
                        <a:rPr lang="en-NZ" sz="1100" b="0" dirty="0">
                          <a:solidFill>
                            <a:srgbClr val="000000"/>
                          </a:solidFill>
                          <a:effectLst/>
                          <a:latin typeface="Calibri"/>
                          <a:ea typeface="Calibri"/>
                          <a:cs typeface="Times New Roman"/>
                        </a:rPr>
                        <a:t>have high expectation and faith in financial institutions focus and action in bribery and corruption; regulators resourced, and accountable by independent publicly reported oversight</a:t>
                      </a:r>
                    </a:p>
                  </a:txBody>
                  <a:tcPr marL="68580" marR="68580" marT="0" marB="0"/>
                </a:tc>
              </a:tr>
            </a:tbl>
          </a:graphicData>
        </a:graphic>
      </p:graphicFrame>
      <p:sp>
        <p:nvSpPr>
          <p:cNvPr id="8" name="Title 1"/>
          <p:cNvSpPr txBox="1">
            <a:spLocks/>
          </p:cNvSpPr>
          <p:nvPr/>
        </p:nvSpPr>
        <p:spPr>
          <a:xfrm>
            <a:off x="342900" y="278106"/>
            <a:ext cx="6172200" cy="345544"/>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vert="horz" lIns="91440" tIns="45720" rIns="91440" bIns="45720" rtlCol="0" anchor="ctr">
            <a:no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600" dirty="0" smtClean="0"/>
              <a:t>ASSESSMENT QUESTIONS </a:t>
            </a:r>
            <a:r>
              <a:rPr lang="mr-IN" sz="1600" dirty="0" smtClean="0"/>
              <a:t>–</a:t>
            </a:r>
            <a:r>
              <a:rPr lang="en-US" sz="1600" dirty="0" smtClean="0"/>
              <a:t> CUSTOMERS</a:t>
            </a:r>
            <a:endParaRPr lang="en-US" sz="1600" dirty="0"/>
          </a:p>
        </p:txBody>
      </p:sp>
    </p:spTree>
    <p:extLst>
      <p:ext uri="{BB962C8B-B14F-4D97-AF65-F5344CB8AC3E}">
        <p14:creationId xmlns:p14="http://schemas.microsoft.com/office/powerpoint/2010/main" val="19713105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697090"/>
            <a:ext cx="6242050" cy="411499"/>
          </a:xfrm>
        </p:spPr>
        <p:txBody>
          <a:bodyPr>
            <a:noAutofit/>
          </a:bodyPr>
          <a:lstStyle/>
          <a:p>
            <a:pPr algn="l"/>
            <a:r>
              <a:rPr lang="en-US" sz="2000" dirty="0" smtClean="0"/>
              <a:t>23. Respectful treatment.</a:t>
            </a:r>
            <a:endParaRPr lang="en-US" sz="2000" dirty="0"/>
          </a:p>
        </p:txBody>
      </p:sp>
      <p:sp>
        <p:nvSpPr>
          <p:cNvPr id="3" name="Content Placeholder 2"/>
          <p:cNvSpPr>
            <a:spLocks noGrp="1"/>
          </p:cNvSpPr>
          <p:nvPr>
            <p:ph idx="1"/>
          </p:nvPr>
        </p:nvSpPr>
        <p:spPr>
          <a:xfrm>
            <a:off x="342900" y="1450860"/>
            <a:ext cx="6172200" cy="3277541"/>
          </a:xfrm>
        </p:spPr>
        <p:txBody>
          <a:bodyPr>
            <a:noAutofit/>
          </a:bodyPr>
          <a:lstStyle/>
          <a:p>
            <a:pPr marL="0" lvl="0" indent="0">
              <a:buNone/>
            </a:pPr>
            <a:r>
              <a:rPr lang="en-NZ" sz="1400" dirty="0"/>
              <a:t>To what extent is due diligence implemented consistently and respectfully across the range of customers, when the banking and finance sector seeks to identify the source of funds being paid to them to ensure these are not the proceeds of crime or corruption? </a:t>
            </a:r>
            <a:endParaRPr lang="en-NZ" sz="1400" dirty="0" smtClean="0"/>
          </a:p>
          <a:p>
            <a:pPr marL="0" lvl="0" indent="0">
              <a:buNone/>
            </a:pPr>
            <a:endParaRPr lang="en-NZ" sz="1400" dirty="0"/>
          </a:p>
          <a:p>
            <a:pPr marL="0" indent="0">
              <a:buNone/>
            </a:pPr>
            <a:r>
              <a:rPr lang="en-NZ" sz="1400" dirty="0"/>
              <a:t>Guidance </a:t>
            </a:r>
            <a:r>
              <a:rPr lang="en-NZ" sz="1400" dirty="0" smtClean="0"/>
              <a:t>question:</a:t>
            </a:r>
          </a:p>
          <a:p>
            <a:r>
              <a:rPr lang="en-NZ" sz="1200" dirty="0" smtClean="0"/>
              <a:t>How </a:t>
            </a:r>
            <a:r>
              <a:rPr lang="en-NZ" sz="1200" dirty="0"/>
              <a:t>are suspicious transactions identified for appropriate and deeper scrutiny?</a:t>
            </a:r>
          </a:p>
        </p:txBody>
      </p:sp>
      <p:graphicFrame>
        <p:nvGraphicFramePr>
          <p:cNvPr id="6" name="Table 5"/>
          <p:cNvGraphicFramePr>
            <a:graphicFrameLocks noGrp="1"/>
          </p:cNvGraphicFramePr>
          <p:nvPr>
            <p:extLst>
              <p:ext uri="{D42A27DB-BD31-4B8C-83A1-F6EECF244321}">
                <p14:modId xmlns:p14="http://schemas.microsoft.com/office/powerpoint/2010/main" val="3157465181"/>
              </p:ext>
            </p:extLst>
          </p:nvPr>
        </p:nvGraphicFramePr>
        <p:xfrm>
          <a:off x="342900" y="5650576"/>
          <a:ext cx="6172200" cy="3333455"/>
        </p:xfrm>
        <a:graphic>
          <a:graphicData uri="http://schemas.openxmlformats.org/drawingml/2006/table">
            <a:tbl>
              <a:tblPr firstRow="1" bandRow="1">
                <a:tableStyleId>{93296810-A885-4BE3-A3E7-6D5BEEA58F35}</a:tableStyleId>
              </a:tblPr>
              <a:tblGrid>
                <a:gridCol w="797243"/>
                <a:gridCol w="5374957"/>
              </a:tblGrid>
              <a:tr h="321321">
                <a:tc>
                  <a:txBody>
                    <a:bodyPr/>
                    <a:lstStyle/>
                    <a:p>
                      <a:pPr marL="0" marR="0">
                        <a:lnSpc>
                          <a:spcPct val="107000"/>
                        </a:lnSpc>
                        <a:spcBef>
                          <a:spcPts val="0"/>
                        </a:spcBef>
                        <a:spcAft>
                          <a:spcPts val="600"/>
                        </a:spcAft>
                      </a:pPr>
                      <a:r>
                        <a:rPr lang="en-NZ" sz="1200" dirty="0">
                          <a:effectLst/>
                        </a:rPr>
                        <a:t>Score</a:t>
                      </a:r>
                      <a:endParaRPr lang="en-NZ" sz="1200" dirty="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dirty="0" smtClean="0">
                          <a:effectLst/>
                        </a:rPr>
                        <a:t>Assessment</a:t>
                      </a:r>
                      <a:endParaRPr lang="en-NZ" sz="1200" dirty="0">
                        <a:effectLst/>
                        <a:latin typeface="Calibri"/>
                        <a:ea typeface="Calibri"/>
                        <a:cs typeface="Times New Roman"/>
                      </a:endParaRPr>
                    </a:p>
                  </a:txBody>
                  <a:tcPr marL="51435" marR="51435" marT="0" marB="0"/>
                </a:tc>
              </a:tr>
              <a:tr h="321321">
                <a:tc>
                  <a:txBody>
                    <a:bodyPr/>
                    <a:lstStyle/>
                    <a:p>
                      <a:pPr marL="0" marR="0">
                        <a:lnSpc>
                          <a:spcPct val="107000"/>
                        </a:lnSpc>
                        <a:spcBef>
                          <a:spcPts val="0"/>
                        </a:spcBef>
                        <a:spcAft>
                          <a:spcPts val="600"/>
                        </a:spcAft>
                      </a:pPr>
                      <a:r>
                        <a:rPr lang="en-NZ" sz="1200">
                          <a:effectLst/>
                        </a:rPr>
                        <a:t>1</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Very weak: Due </a:t>
                      </a:r>
                      <a:r>
                        <a:rPr lang="en-NZ" sz="1100" b="0" dirty="0">
                          <a:solidFill>
                            <a:srgbClr val="000000"/>
                          </a:solidFill>
                          <a:effectLst/>
                          <a:latin typeface="Calibri"/>
                          <a:ea typeface="Calibri"/>
                          <a:cs typeface="Times New Roman"/>
                        </a:rPr>
                        <a:t>diligence to identify sources of funds is occasional</a:t>
                      </a:r>
                    </a:p>
                  </a:txBody>
                  <a:tcPr marL="68580" marR="68580" marT="0" marB="0"/>
                </a:tc>
              </a:tr>
              <a:tr h="321321">
                <a:tc>
                  <a:txBody>
                    <a:bodyPr/>
                    <a:lstStyle/>
                    <a:p>
                      <a:pPr marL="0" marR="0">
                        <a:lnSpc>
                          <a:spcPct val="107000"/>
                        </a:lnSpc>
                        <a:spcBef>
                          <a:spcPts val="0"/>
                        </a:spcBef>
                        <a:spcAft>
                          <a:spcPts val="600"/>
                        </a:spcAft>
                      </a:pPr>
                      <a:r>
                        <a:rPr lang="en-NZ" sz="1200">
                          <a:effectLst/>
                        </a:rPr>
                        <a:t>2</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Weak: There </a:t>
                      </a:r>
                      <a:r>
                        <a:rPr lang="en-NZ" sz="1100" b="0" dirty="0">
                          <a:solidFill>
                            <a:srgbClr val="000000"/>
                          </a:solidFill>
                          <a:effectLst/>
                          <a:latin typeface="Calibri"/>
                          <a:ea typeface="Calibri"/>
                          <a:cs typeface="Times New Roman"/>
                        </a:rPr>
                        <a:t>is regular due diligence across the financial sector to identify the sources of funds and to ensure that these are not the proceeds of crime and corruption and there is published information for customers about the process</a:t>
                      </a:r>
                    </a:p>
                  </a:txBody>
                  <a:tcPr marL="68580" marR="68580" marT="0" marB="0"/>
                </a:tc>
              </a:tr>
              <a:tr h="321321">
                <a:tc>
                  <a:txBody>
                    <a:bodyPr/>
                    <a:lstStyle/>
                    <a:p>
                      <a:pPr marL="0" marR="0">
                        <a:lnSpc>
                          <a:spcPct val="107000"/>
                        </a:lnSpc>
                        <a:spcBef>
                          <a:spcPts val="0"/>
                        </a:spcBef>
                        <a:spcAft>
                          <a:spcPts val="600"/>
                        </a:spcAft>
                      </a:pPr>
                      <a:r>
                        <a:rPr lang="en-NZ" sz="1200">
                          <a:effectLst/>
                        </a:rPr>
                        <a:t>3</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Moderate: There </a:t>
                      </a:r>
                      <a:r>
                        <a:rPr lang="en-NZ" sz="1100" b="0" dirty="0">
                          <a:solidFill>
                            <a:srgbClr val="000000"/>
                          </a:solidFill>
                          <a:effectLst/>
                          <a:latin typeface="Calibri"/>
                          <a:ea typeface="Calibri"/>
                          <a:cs typeface="Times New Roman"/>
                        </a:rPr>
                        <a:t>is regular due diligence </a:t>
                      </a:r>
                      <a:r>
                        <a:rPr lang="en-NZ" sz="1100" b="0" dirty="0" smtClean="0">
                          <a:solidFill>
                            <a:srgbClr val="000000"/>
                          </a:solidFill>
                          <a:effectLst/>
                          <a:latin typeface="Calibri"/>
                          <a:ea typeface="Calibri"/>
                          <a:cs typeface="Times New Roman"/>
                        </a:rPr>
                        <a:t>and </a:t>
                      </a:r>
                      <a:r>
                        <a:rPr lang="en-NZ" sz="1100" b="0" dirty="0">
                          <a:solidFill>
                            <a:srgbClr val="000000"/>
                          </a:solidFill>
                          <a:effectLst/>
                          <a:latin typeface="Calibri"/>
                          <a:ea typeface="Calibri"/>
                          <a:cs typeface="Times New Roman"/>
                        </a:rPr>
                        <a:t>there is an explicit policy to inform customers of the process and of their rights</a:t>
                      </a:r>
                    </a:p>
                  </a:txBody>
                  <a:tcPr marL="68580" marR="68580" marT="0" marB="0"/>
                </a:tc>
              </a:tr>
              <a:tr h="329167">
                <a:tc>
                  <a:txBody>
                    <a:bodyPr/>
                    <a:lstStyle/>
                    <a:p>
                      <a:pPr marL="0" marR="0">
                        <a:lnSpc>
                          <a:spcPct val="107000"/>
                        </a:lnSpc>
                        <a:spcBef>
                          <a:spcPts val="0"/>
                        </a:spcBef>
                        <a:spcAft>
                          <a:spcPts val="600"/>
                        </a:spcAft>
                      </a:pPr>
                      <a:r>
                        <a:rPr lang="en-NZ" sz="1200">
                          <a:effectLst/>
                        </a:rPr>
                        <a:t>4</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Strong: There </a:t>
                      </a:r>
                      <a:r>
                        <a:rPr lang="en-NZ" sz="1100" b="0" dirty="0">
                          <a:solidFill>
                            <a:srgbClr val="000000"/>
                          </a:solidFill>
                          <a:effectLst/>
                          <a:latin typeface="Calibri"/>
                          <a:ea typeface="Calibri"/>
                          <a:cs typeface="Times New Roman"/>
                        </a:rPr>
                        <a:t>is regular due diligence </a:t>
                      </a:r>
                      <a:r>
                        <a:rPr lang="en-NZ" sz="1100" b="0" dirty="0" smtClean="0">
                          <a:solidFill>
                            <a:srgbClr val="000000"/>
                          </a:solidFill>
                          <a:effectLst/>
                          <a:latin typeface="Calibri"/>
                          <a:ea typeface="Calibri"/>
                          <a:cs typeface="Times New Roman"/>
                        </a:rPr>
                        <a:t>and </a:t>
                      </a:r>
                      <a:r>
                        <a:rPr lang="en-NZ" sz="1100" b="0" dirty="0">
                          <a:solidFill>
                            <a:srgbClr val="000000"/>
                          </a:solidFill>
                          <a:effectLst/>
                          <a:latin typeface="Calibri"/>
                          <a:ea typeface="Calibri"/>
                          <a:cs typeface="Times New Roman"/>
                        </a:rPr>
                        <a:t>there is an explicit policy to protect customer information, to inform customers of the process around the management of suspicious transactions and their rights, including a process to enable customers to see information held of theirs</a:t>
                      </a:r>
                    </a:p>
                  </a:txBody>
                  <a:tcPr marL="68580" marR="68580" marT="0" marB="0"/>
                </a:tc>
              </a:tr>
              <a:tr h="436591">
                <a:tc>
                  <a:txBody>
                    <a:bodyPr/>
                    <a:lstStyle/>
                    <a:p>
                      <a:pPr marL="0" marR="0">
                        <a:lnSpc>
                          <a:spcPct val="107000"/>
                        </a:lnSpc>
                        <a:spcBef>
                          <a:spcPts val="0"/>
                        </a:spcBef>
                        <a:spcAft>
                          <a:spcPts val="600"/>
                        </a:spcAft>
                      </a:pPr>
                      <a:r>
                        <a:rPr lang="en-NZ" sz="1200">
                          <a:effectLst/>
                        </a:rPr>
                        <a:t>5</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Very strong: The </a:t>
                      </a:r>
                      <a:r>
                        <a:rPr lang="en-NZ" sz="1100" b="0" dirty="0">
                          <a:solidFill>
                            <a:srgbClr val="000000"/>
                          </a:solidFill>
                          <a:effectLst/>
                          <a:latin typeface="Calibri"/>
                          <a:ea typeface="Calibri"/>
                          <a:cs typeface="Times New Roman"/>
                        </a:rPr>
                        <a:t>financial system co-creates and supports a standard for regular due diligence across the financial sector to identify the sources of funds and to ensure that these are not the proceeds of crime and corruption and there is an explicit policy to protect customer information, to inform customers of the process around the management of suspicious transactions and their rights, including a process to enable customers to access any information that is held about them. </a:t>
                      </a:r>
                    </a:p>
                  </a:txBody>
                  <a:tcPr marL="68580" marR="68580" marT="0" marB="0"/>
                </a:tc>
              </a:tr>
            </a:tbl>
          </a:graphicData>
        </a:graphic>
      </p:graphicFrame>
      <p:sp>
        <p:nvSpPr>
          <p:cNvPr id="8" name="Title 1"/>
          <p:cNvSpPr txBox="1">
            <a:spLocks/>
          </p:cNvSpPr>
          <p:nvPr/>
        </p:nvSpPr>
        <p:spPr>
          <a:xfrm>
            <a:off x="342900" y="287051"/>
            <a:ext cx="6172200" cy="345544"/>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vert="horz" lIns="91440" tIns="45720" rIns="91440" bIns="45720" rtlCol="0" anchor="ctr">
            <a:no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600" dirty="0" smtClean="0"/>
              <a:t>ASSESSMENT QUESTIONS </a:t>
            </a:r>
            <a:r>
              <a:rPr lang="mr-IN" sz="1600" dirty="0" smtClean="0"/>
              <a:t>–</a:t>
            </a:r>
            <a:r>
              <a:rPr lang="en-US" sz="1600" dirty="0" smtClean="0"/>
              <a:t> CUSTOMERS</a:t>
            </a:r>
            <a:endParaRPr lang="en-US" sz="1600" dirty="0"/>
          </a:p>
        </p:txBody>
      </p:sp>
    </p:spTree>
    <p:extLst>
      <p:ext uri="{BB962C8B-B14F-4D97-AF65-F5344CB8AC3E}">
        <p14:creationId xmlns:p14="http://schemas.microsoft.com/office/powerpoint/2010/main" val="19713105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697090"/>
            <a:ext cx="6242050" cy="411499"/>
          </a:xfrm>
        </p:spPr>
        <p:txBody>
          <a:bodyPr>
            <a:noAutofit/>
          </a:bodyPr>
          <a:lstStyle/>
          <a:p>
            <a:pPr algn="l"/>
            <a:r>
              <a:rPr lang="en-US" sz="2000" dirty="0" smtClean="0"/>
              <a:t>24. Featuring integrity in promotional materials.</a:t>
            </a:r>
            <a:endParaRPr lang="en-US" sz="2000" dirty="0"/>
          </a:p>
        </p:txBody>
      </p:sp>
      <p:sp>
        <p:nvSpPr>
          <p:cNvPr id="3" name="Content Placeholder 2"/>
          <p:cNvSpPr>
            <a:spLocks noGrp="1"/>
          </p:cNvSpPr>
          <p:nvPr>
            <p:ph idx="1"/>
          </p:nvPr>
        </p:nvSpPr>
        <p:spPr>
          <a:xfrm>
            <a:off x="342900" y="1450860"/>
            <a:ext cx="6172200" cy="3277541"/>
          </a:xfrm>
        </p:spPr>
        <p:txBody>
          <a:bodyPr>
            <a:noAutofit/>
          </a:bodyPr>
          <a:lstStyle/>
          <a:p>
            <a:pPr marL="0" lvl="0" indent="0">
              <a:buNone/>
            </a:pPr>
            <a:r>
              <a:rPr lang="en-NZ" sz="1400" dirty="0"/>
              <a:t>To what extent do financial institutions emphasize their strong integrity systems in their marketing including in any available presentation tools? </a:t>
            </a:r>
            <a:endParaRPr lang="en-NZ" sz="1400" dirty="0" smtClean="0"/>
          </a:p>
          <a:p>
            <a:pPr marL="0" lvl="0" indent="0">
              <a:buNone/>
            </a:pPr>
            <a:endParaRPr lang="en-NZ" sz="1400" dirty="0"/>
          </a:p>
          <a:p>
            <a:pPr marL="0" indent="0">
              <a:buNone/>
            </a:pPr>
            <a:r>
              <a:rPr lang="en-NZ" sz="1400" dirty="0"/>
              <a:t>Guidance questions</a:t>
            </a:r>
            <a:r>
              <a:rPr lang="en-NZ" sz="1400" dirty="0" smtClean="0"/>
              <a:t>:</a:t>
            </a:r>
          </a:p>
          <a:p>
            <a:r>
              <a:rPr lang="en-NZ" sz="1200" dirty="0" smtClean="0"/>
              <a:t>To </a:t>
            </a:r>
            <a:r>
              <a:rPr lang="en-NZ" sz="1200" dirty="0"/>
              <a:t>what extent do they value and promote internal and external dispute resolution procedures? </a:t>
            </a:r>
            <a:endParaRPr lang="en-NZ" sz="1200" dirty="0" smtClean="0"/>
          </a:p>
          <a:p>
            <a:r>
              <a:rPr lang="en-NZ" sz="1200" dirty="0" smtClean="0"/>
              <a:t>Are </a:t>
            </a:r>
            <a:r>
              <a:rPr lang="en-NZ" sz="1200" dirty="0"/>
              <a:t>independent dispute resolution schemes given resources for promotional and prevention activities as well as for complaint resolution?</a:t>
            </a:r>
          </a:p>
        </p:txBody>
      </p:sp>
      <p:graphicFrame>
        <p:nvGraphicFramePr>
          <p:cNvPr id="6" name="Table 5"/>
          <p:cNvGraphicFramePr>
            <a:graphicFrameLocks noGrp="1"/>
          </p:cNvGraphicFramePr>
          <p:nvPr>
            <p:extLst>
              <p:ext uri="{D42A27DB-BD31-4B8C-83A1-F6EECF244321}">
                <p14:modId xmlns:p14="http://schemas.microsoft.com/office/powerpoint/2010/main" val="3916576727"/>
              </p:ext>
            </p:extLst>
          </p:nvPr>
        </p:nvGraphicFramePr>
        <p:xfrm>
          <a:off x="342900" y="5887362"/>
          <a:ext cx="6172200" cy="3154068"/>
        </p:xfrm>
        <a:graphic>
          <a:graphicData uri="http://schemas.openxmlformats.org/drawingml/2006/table">
            <a:tbl>
              <a:tblPr firstRow="1" bandRow="1">
                <a:tableStyleId>{93296810-A885-4BE3-A3E7-6D5BEEA58F35}</a:tableStyleId>
              </a:tblPr>
              <a:tblGrid>
                <a:gridCol w="797243"/>
                <a:gridCol w="5374957"/>
              </a:tblGrid>
              <a:tr h="321321">
                <a:tc>
                  <a:txBody>
                    <a:bodyPr/>
                    <a:lstStyle/>
                    <a:p>
                      <a:pPr marL="0" marR="0">
                        <a:lnSpc>
                          <a:spcPct val="107000"/>
                        </a:lnSpc>
                        <a:spcBef>
                          <a:spcPts val="0"/>
                        </a:spcBef>
                        <a:spcAft>
                          <a:spcPts val="600"/>
                        </a:spcAft>
                      </a:pPr>
                      <a:r>
                        <a:rPr lang="en-NZ" sz="1200" dirty="0">
                          <a:effectLst/>
                        </a:rPr>
                        <a:t>Score</a:t>
                      </a:r>
                      <a:endParaRPr lang="en-NZ" sz="1200" dirty="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dirty="0" smtClean="0">
                          <a:effectLst/>
                        </a:rPr>
                        <a:t>Assessment</a:t>
                      </a:r>
                      <a:endParaRPr lang="en-NZ" sz="1200" dirty="0">
                        <a:effectLst/>
                        <a:latin typeface="Calibri"/>
                        <a:ea typeface="Calibri"/>
                        <a:cs typeface="Times New Roman"/>
                      </a:endParaRPr>
                    </a:p>
                  </a:txBody>
                  <a:tcPr marL="51435" marR="51435" marT="0" marB="0"/>
                </a:tc>
              </a:tr>
              <a:tr h="321321">
                <a:tc>
                  <a:txBody>
                    <a:bodyPr/>
                    <a:lstStyle/>
                    <a:p>
                      <a:pPr marL="0" marR="0">
                        <a:lnSpc>
                          <a:spcPct val="107000"/>
                        </a:lnSpc>
                        <a:spcBef>
                          <a:spcPts val="0"/>
                        </a:spcBef>
                        <a:spcAft>
                          <a:spcPts val="600"/>
                        </a:spcAft>
                      </a:pPr>
                      <a:r>
                        <a:rPr lang="en-NZ" sz="1200">
                          <a:effectLst/>
                        </a:rPr>
                        <a:t>1</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Very weak: There </a:t>
                      </a:r>
                      <a:r>
                        <a:rPr lang="en-NZ" sz="1100" b="0" dirty="0">
                          <a:solidFill>
                            <a:srgbClr val="000000"/>
                          </a:solidFill>
                          <a:effectLst/>
                          <a:latin typeface="Calibri"/>
                          <a:ea typeface="Calibri"/>
                          <a:cs typeface="Times New Roman"/>
                        </a:rPr>
                        <a:t>is promotion about the prudential supervision of the financial system</a:t>
                      </a:r>
                    </a:p>
                  </a:txBody>
                  <a:tcPr marL="68580" marR="68580" marT="0" marB="0"/>
                </a:tc>
              </a:tr>
              <a:tr h="321321">
                <a:tc>
                  <a:txBody>
                    <a:bodyPr/>
                    <a:lstStyle/>
                    <a:p>
                      <a:pPr marL="0" marR="0">
                        <a:lnSpc>
                          <a:spcPct val="107000"/>
                        </a:lnSpc>
                        <a:spcBef>
                          <a:spcPts val="0"/>
                        </a:spcBef>
                        <a:spcAft>
                          <a:spcPts val="600"/>
                        </a:spcAft>
                      </a:pPr>
                      <a:r>
                        <a:rPr lang="en-NZ" sz="1200">
                          <a:effectLst/>
                        </a:rPr>
                        <a:t>2</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Weak: There </a:t>
                      </a:r>
                      <a:r>
                        <a:rPr lang="en-NZ" sz="1100" b="0" dirty="0">
                          <a:solidFill>
                            <a:srgbClr val="000000"/>
                          </a:solidFill>
                          <a:effectLst/>
                          <a:latin typeface="Calibri"/>
                          <a:ea typeface="Calibri"/>
                          <a:cs typeface="Times New Roman"/>
                        </a:rPr>
                        <a:t>is customer-friendly-language promotion material about the security of the financial system backed up by a complaints system</a:t>
                      </a:r>
                    </a:p>
                  </a:txBody>
                  <a:tcPr marL="68580" marR="68580" marT="0" marB="0"/>
                </a:tc>
              </a:tr>
              <a:tr h="321321">
                <a:tc>
                  <a:txBody>
                    <a:bodyPr/>
                    <a:lstStyle/>
                    <a:p>
                      <a:pPr marL="0" marR="0">
                        <a:lnSpc>
                          <a:spcPct val="107000"/>
                        </a:lnSpc>
                        <a:spcBef>
                          <a:spcPts val="0"/>
                        </a:spcBef>
                        <a:spcAft>
                          <a:spcPts val="600"/>
                        </a:spcAft>
                      </a:pPr>
                      <a:r>
                        <a:rPr lang="en-NZ" sz="1200">
                          <a:effectLst/>
                        </a:rPr>
                        <a:t>3</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Moderate: There </a:t>
                      </a:r>
                      <a:r>
                        <a:rPr lang="en-NZ" sz="1100" b="0" dirty="0">
                          <a:solidFill>
                            <a:srgbClr val="000000"/>
                          </a:solidFill>
                          <a:effectLst/>
                          <a:latin typeface="Calibri"/>
                          <a:ea typeface="Calibri"/>
                          <a:cs typeface="Times New Roman"/>
                        </a:rPr>
                        <a:t>is evidence of financial system policies that start with a customer focus as part of the development of services and products backed up by customer surveys and a complaints system, including external dispute resolution services with power to enforce their decisions.</a:t>
                      </a:r>
                    </a:p>
                  </a:txBody>
                  <a:tcPr marL="68580" marR="68580" marT="0" marB="0"/>
                </a:tc>
              </a:tr>
              <a:tr h="329167">
                <a:tc>
                  <a:txBody>
                    <a:bodyPr/>
                    <a:lstStyle/>
                    <a:p>
                      <a:pPr marL="0" marR="0">
                        <a:lnSpc>
                          <a:spcPct val="107000"/>
                        </a:lnSpc>
                        <a:spcBef>
                          <a:spcPts val="0"/>
                        </a:spcBef>
                        <a:spcAft>
                          <a:spcPts val="600"/>
                        </a:spcAft>
                      </a:pPr>
                      <a:r>
                        <a:rPr lang="en-NZ" sz="1200">
                          <a:effectLst/>
                        </a:rPr>
                        <a:t>4</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Strong: There </a:t>
                      </a:r>
                      <a:r>
                        <a:rPr lang="en-NZ" sz="1100" b="0" dirty="0">
                          <a:solidFill>
                            <a:srgbClr val="000000"/>
                          </a:solidFill>
                          <a:effectLst/>
                          <a:latin typeface="Calibri"/>
                          <a:ea typeface="Calibri"/>
                          <a:cs typeface="Times New Roman"/>
                        </a:rPr>
                        <a:t>is evidence of financial system policies that start with a customer focus as part of the development of services and products backed up by customer surveys and a complaints system, external dispute resolution services with power to enforce their decisions and supported through staff training aimed at listening to customers and to the front-line staff who engage with customers.</a:t>
                      </a:r>
                    </a:p>
                  </a:txBody>
                  <a:tcPr marL="68580" marR="68580" marT="0" marB="0"/>
                </a:tc>
              </a:tr>
              <a:tr h="436591">
                <a:tc>
                  <a:txBody>
                    <a:bodyPr/>
                    <a:lstStyle/>
                    <a:p>
                      <a:pPr marL="0" marR="0">
                        <a:lnSpc>
                          <a:spcPct val="107000"/>
                        </a:lnSpc>
                        <a:spcBef>
                          <a:spcPts val="0"/>
                        </a:spcBef>
                        <a:spcAft>
                          <a:spcPts val="600"/>
                        </a:spcAft>
                      </a:pPr>
                      <a:r>
                        <a:rPr lang="en-NZ" sz="1200">
                          <a:effectLst/>
                        </a:rPr>
                        <a:t>5</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Very strong: There </a:t>
                      </a:r>
                      <a:r>
                        <a:rPr lang="en-NZ" sz="1100" b="0" dirty="0">
                          <a:solidFill>
                            <a:srgbClr val="000000"/>
                          </a:solidFill>
                          <a:effectLst/>
                          <a:latin typeface="Calibri"/>
                          <a:ea typeface="Calibri"/>
                          <a:cs typeface="Times New Roman"/>
                        </a:rPr>
                        <a:t>is a clear “tone at the top” across the sector that emphasises that customers are the centre of financial transactions and the importance of their requirements being met.</a:t>
                      </a:r>
                    </a:p>
                  </a:txBody>
                  <a:tcPr marL="68580" marR="68580" marT="0" marB="0"/>
                </a:tc>
              </a:tr>
            </a:tbl>
          </a:graphicData>
        </a:graphic>
      </p:graphicFrame>
      <p:sp>
        <p:nvSpPr>
          <p:cNvPr id="8" name="Title 1"/>
          <p:cNvSpPr txBox="1">
            <a:spLocks/>
          </p:cNvSpPr>
          <p:nvPr/>
        </p:nvSpPr>
        <p:spPr>
          <a:xfrm>
            <a:off x="342900" y="271117"/>
            <a:ext cx="6172200" cy="345544"/>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vert="horz" lIns="91440" tIns="45720" rIns="91440" bIns="45720" rtlCol="0" anchor="ctr">
            <a:no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600" dirty="0" smtClean="0"/>
              <a:t>ASSESSMENT QUESTIONS </a:t>
            </a:r>
            <a:r>
              <a:rPr lang="mr-IN" sz="1600" dirty="0" smtClean="0"/>
              <a:t>–</a:t>
            </a:r>
            <a:r>
              <a:rPr lang="en-US" sz="1600" dirty="0" smtClean="0"/>
              <a:t> CUSTOMERS</a:t>
            </a:r>
            <a:endParaRPr lang="en-US" sz="1600" dirty="0"/>
          </a:p>
        </p:txBody>
      </p:sp>
    </p:spTree>
    <p:extLst>
      <p:ext uri="{BB962C8B-B14F-4D97-AF65-F5344CB8AC3E}">
        <p14:creationId xmlns:p14="http://schemas.microsoft.com/office/powerpoint/2010/main" val="19713105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874685"/>
            <a:ext cx="6172200" cy="485867"/>
          </a:xfrm>
        </p:spPr>
        <p:txBody>
          <a:bodyPr>
            <a:noAutofit/>
          </a:bodyPr>
          <a:lstStyle/>
          <a:p>
            <a:r>
              <a:rPr lang="en-US" sz="2000" dirty="0" smtClean="0"/>
              <a:t>Survey questions for financial </a:t>
            </a:r>
            <a:r>
              <a:rPr lang="en-US" sz="2000" dirty="0" err="1" smtClean="0"/>
              <a:t>organisations</a:t>
            </a:r>
            <a:endParaRPr lang="en-US" sz="2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275874245"/>
              </p:ext>
            </p:extLst>
          </p:nvPr>
        </p:nvGraphicFramePr>
        <p:xfrm>
          <a:off x="342900" y="1838301"/>
          <a:ext cx="6172200" cy="6045660"/>
        </p:xfrm>
        <a:graphic>
          <a:graphicData uri="http://schemas.openxmlformats.org/drawingml/2006/table">
            <a:tbl>
              <a:tblPr firstRow="1" bandRow="1">
                <a:tableStyleId>{912C8C85-51F0-491E-9774-3900AFEF0FD7}</a:tableStyleId>
              </a:tblPr>
              <a:tblGrid>
                <a:gridCol w="717550"/>
                <a:gridCol w="5454650"/>
              </a:tblGrid>
              <a:tr h="535658">
                <a:tc>
                  <a:txBody>
                    <a:bodyPr/>
                    <a:lstStyle/>
                    <a:p>
                      <a:pPr marL="0" marR="0">
                        <a:lnSpc>
                          <a:spcPct val="107000"/>
                        </a:lnSpc>
                        <a:spcBef>
                          <a:spcPts val="600"/>
                        </a:spcBef>
                        <a:spcAft>
                          <a:spcPts val="600"/>
                        </a:spcAft>
                      </a:pPr>
                      <a:r>
                        <a:rPr lang="en-NZ" sz="1400">
                          <a:effectLst/>
                        </a:rPr>
                        <a:t> </a:t>
                      </a:r>
                      <a:endParaRPr lang="en-NZ" sz="1400">
                        <a:effectLst/>
                        <a:latin typeface="Calibri"/>
                        <a:ea typeface="Calibri"/>
                        <a:cs typeface="Times New Roman"/>
                      </a:endParaRPr>
                    </a:p>
                  </a:txBody>
                  <a:tcPr marL="51435" marR="51435" marT="0" marB="0"/>
                </a:tc>
                <a:tc>
                  <a:txBody>
                    <a:bodyPr/>
                    <a:lstStyle/>
                    <a:p>
                      <a:pPr marL="0" marR="0">
                        <a:lnSpc>
                          <a:spcPct val="107000"/>
                        </a:lnSpc>
                        <a:spcBef>
                          <a:spcPts val="600"/>
                        </a:spcBef>
                        <a:spcAft>
                          <a:spcPts val="600"/>
                        </a:spcAft>
                      </a:pPr>
                      <a:r>
                        <a:rPr lang="en-NZ" sz="1400" dirty="0" smtClean="0">
                          <a:effectLst/>
                        </a:rPr>
                        <a:t>QUESTIONS</a:t>
                      </a:r>
                      <a:endParaRPr lang="en-NZ" sz="1400" dirty="0">
                        <a:effectLst/>
                        <a:latin typeface="Calibri"/>
                        <a:ea typeface="Calibri"/>
                        <a:cs typeface="Times New Roman"/>
                      </a:endParaRPr>
                    </a:p>
                  </a:txBody>
                  <a:tcPr marL="51435" marR="51435" marT="0" marB="0"/>
                </a:tc>
              </a:tr>
              <a:tr h="790364">
                <a:tc>
                  <a:txBody>
                    <a:bodyPr/>
                    <a:lstStyle/>
                    <a:p>
                      <a:pPr marL="0" marR="0">
                        <a:lnSpc>
                          <a:spcPct val="107000"/>
                        </a:lnSpc>
                        <a:spcBef>
                          <a:spcPts val="600"/>
                        </a:spcBef>
                        <a:spcAft>
                          <a:spcPts val="600"/>
                        </a:spcAft>
                      </a:pPr>
                      <a:r>
                        <a:rPr lang="en-NZ" sz="1100" dirty="0">
                          <a:effectLst/>
                        </a:rPr>
                        <a:t>SQ16</a:t>
                      </a:r>
                      <a:endParaRPr lang="en-NZ" sz="1100" b="0" i="0" dirty="0">
                        <a:solidFill>
                          <a:srgbClr val="000000"/>
                        </a:solidFill>
                        <a:effectLst/>
                        <a:latin typeface="Calibri"/>
                        <a:ea typeface="Calibri"/>
                        <a:cs typeface="Times New Roman"/>
                      </a:endParaRPr>
                    </a:p>
                  </a:txBody>
                  <a:tcPr marL="68580" marR="68580" marT="0" marB="0"/>
                </a:tc>
                <a:tc>
                  <a:txBody>
                    <a:bodyPr/>
                    <a:lstStyle/>
                    <a:p>
                      <a:pPr marL="0" marR="0" algn="just">
                        <a:lnSpc>
                          <a:spcPct val="107000"/>
                        </a:lnSpc>
                        <a:spcBef>
                          <a:spcPts val="600"/>
                        </a:spcBef>
                        <a:spcAft>
                          <a:spcPts val="0"/>
                        </a:spcAft>
                      </a:pPr>
                      <a:r>
                        <a:rPr lang="en-NZ" sz="1100" dirty="0">
                          <a:effectLst/>
                        </a:rPr>
                        <a:t>How does your institution ensure that its documentation provided to customers about the financial services is written in easily accessible language including truth in lending</a:t>
                      </a:r>
                      <a:r>
                        <a:rPr lang="en-NZ" sz="1100" dirty="0" smtClean="0">
                          <a:effectLst/>
                        </a:rPr>
                        <a:t>?</a:t>
                      </a:r>
                      <a:endParaRPr lang="en-NZ" sz="1100" dirty="0">
                        <a:effectLst/>
                      </a:endParaRPr>
                    </a:p>
                  </a:txBody>
                  <a:tcPr marL="68580" marR="68580" marT="0" marB="0"/>
                </a:tc>
              </a:tr>
              <a:tr h="887358">
                <a:tc>
                  <a:txBody>
                    <a:bodyPr/>
                    <a:lstStyle/>
                    <a:p>
                      <a:pPr marL="0" marR="0">
                        <a:lnSpc>
                          <a:spcPct val="107000"/>
                        </a:lnSpc>
                        <a:spcBef>
                          <a:spcPts val="600"/>
                        </a:spcBef>
                        <a:spcAft>
                          <a:spcPts val="600"/>
                        </a:spcAft>
                      </a:pPr>
                      <a:r>
                        <a:rPr lang="en-NZ" sz="1100">
                          <a:effectLst/>
                        </a:rPr>
                        <a:t>SQ17</a:t>
                      </a:r>
                      <a:endParaRPr lang="en-NZ" sz="1100" b="0" i="0">
                        <a:solidFill>
                          <a:srgbClr val="000000"/>
                        </a:solidFill>
                        <a:effectLst/>
                        <a:latin typeface="Calibri"/>
                        <a:ea typeface="Calibri"/>
                        <a:cs typeface="Times New Roman"/>
                      </a:endParaRPr>
                    </a:p>
                  </a:txBody>
                  <a:tcPr marL="68580" marR="68580" marT="0" marB="0"/>
                </a:tc>
                <a:tc>
                  <a:txBody>
                    <a:bodyPr/>
                    <a:lstStyle/>
                    <a:p>
                      <a:pPr marL="0" marR="0" algn="just">
                        <a:lnSpc>
                          <a:spcPct val="107000"/>
                        </a:lnSpc>
                        <a:spcBef>
                          <a:spcPts val="600"/>
                        </a:spcBef>
                        <a:spcAft>
                          <a:spcPts val="0"/>
                        </a:spcAft>
                      </a:pPr>
                      <a:r>
                        <a:rPr lang="en-NZ" sz="1100" dirty="0">
                          <a:effectLst/>
                        </a:rPr>
                        <a:t>How regularly does your institution survey customer satisfaction? What corruption risk topics are monitored by yourselves and to what degree is this conveyed to your customers? </a:t>
                      </a:r>
                    </a:p>
                    <a:p>
                      <a:pPr marL="628650" marR="0" indent="-171450" algn="just">
                        <a:lnSpc>
                          <a:spcPct val="107000"/>
                        </a:lnSpc>
                        <a:spcBef>
                          <a:spcPts val="300"/>
                        </a:spcBef>
                        <a:spcAft>
                          <a:spcPts val="0"/>
                        </a:spcAft>
                        <a:buFont typeface="Wingdings" charset="2"/>
                        <a:buChar char="q"/>
                      </a:pPr>
                      <a:r>
                        <a:rPr lang="en-NZ" sz="1100" dirty="0" smtClean="0">
                          <a:effectLst/>
                        </a:rPr>
                        <a:t>Policy</a:t>
                      </a:r>
                    </a:p>
                    <a:p>
                      <a:pPr marL="628650" marR="0" indent="-171450" algn="just">
                        <a:lnSpc>
                          <a:spcPct val="107000"/>
                        </a:lnSpc>
                        <a:spcBef>
                          <a:spcPts val="300"/>
                        </a:spcBef>
                        <a:spcAft>
                          <a:spcPts val="0"/>
                        </a:spcAft>
                        <a:buFont typeface="Wingdings" charset="2"/>
                        <a:buChar char="q"/>
                      </a:pPr>
                      <a:r>
                        <a:rPr lang="en-NZ" sz="1100" dirty="0" smtClean="0">
                          <a:effectLst/>
                        </a:rPr>
                        <a:t>Governance</a:t>
                      </a:r>
                    </a:p>
                    <a:p>
                      <a:pPr marL="628650" marR="0" indent="-171450" algn="just">
                        <a:lnSpc>
                          <a:spcPct val="107000"/>
                        </a:lnSpc>
                        <a:spcBef>
                          <a:spcPts val="300"/>
                        </a:spcBef>
                        <a:spcAft>
                          <a:spcPts val="0"/>
                        </a:spcAft>
                        <a:buFont typeface="Wingdings" charset="2"/>
                        <a:buChar char="q"/>
                      </a:pPr>
                      <a:r>
                        <a:rPr lang="en-NZ" sz="1100" dirty="0" smtClean="0">
                          <a:effectLst/>
                        </a:rPr>
                        <a:t>Financial performance</a:t>
                      </a:r>
                    </a:p>
                    <a:p>
                      <a:pPr marL="628650" marR="0" indent="-171450" algn="just">
                        <a:lnSpc>
                          <a:spcPct val="107000"/>
                        </a:lnSpc>
                        <a:spcBef>
                          <a:spcPts val="300"/>
                        </a:spcBef>
                        <a:spcAft>
                          <a:spcPts val="0"/>
                        </a:spcAft>
                        <a:buFont typeface="Wingdings" charset="2"/>
                        <a:buChar char="q"/>
                      </a:pPr>
                      <a:r>
                        <a:rPr lang="en-NZ" sz="1100" dirty="0" smtClean="0">
                          <a:effectLst/>
                        </a:rPr>
                        <a:t>Information and communication</a:t>
                      </a:r>
                    </a:p>
                    <a:p>
                      <a:pPr marL="628650" marR="0" indent="-171450" algn="just">
                        <a:lnSpc>
                          <a:spcPct val="107000"/>
                        </a:lnSpc>
                        <a:spcBef>
                          <a:spcPts val="300"/>
                        </a:spcBef>
                        <a:spcAft>
                          <a:spcPts val="0"/>
                        </a:spcAft>
                        <a:buFont typeface="Wingdings" charset="2"/>
                        <a:buChar char="q"/>
                      </a:pPr>
                      <a:r>
                        <a:rPr lang="en-NZ" sz="1100" dirty="0" smtClean="0">
                          <a:effectLst/>
                        </a:rPr>
                        <a:t>Human capital</a:t>
                      </a:r>
                    </a:p>
                    <a:p>
                      <a:pPr marL="628650" marR="0" indent="-171450" algn="just">
                        <a:lnSpc>
                          <a:spcPct val="107000"/>
                        </a:lnSpc>
                        <a:spcBef>
                          <a:spcPts val="300"/>
                        </a:spcBef>
                        <a:spcAft>
                          <a:spcPts val="0"/>
                        </a:spcAft>
                        <a:buFont typeface="Wingdings" charset="2"/>
                        <a:buChar char="q"/>
                      </a:pPr>
                      <a:r>
                        <a:rPr lang="en-NZ" sz="1100" dirty="0" smtClean="0">
                          <a:effectLst/>
                        </a:rPr>
                        <a:t>Customers</a:t>
                      </a:r>
                    </a:p>
                    <a:p>
                      <a:pPr marL="628650" marR="0" indent="-171450" algn="just">
                        <a:lnSpc>
                          <a:spcPct val="107000"/>
                        </a:lnSpc>
                        <a:spcBef>
                          <a:spcPts val="300"/>
                        </a:spcBef>
                        <a:spcAft>
                          <a:spcPts val="0"/>
                        </a:spcAft>
                        <a:buFont typeface="Wingdings" charset="2"/>
                        <a:buChar char="q"/>
                      </a:pPr>
                      <a:r>
                        <a:rPr lang="en-NZ" sz="1100" dirty="0" smtClean="0">
                          <a:effectLst/>
                        </a:rPr>
                        <a:t>Operations</a:t>
                      </a:r>
                    </a:p>
                    <a:p>
                      <a:pPr marL="628650" marR="0" indent="-171450" algn="just">
                        <a:lnSpc>
                          <a:spcPct val="107000"/>
                        </a:lnSpc>
                        <a:spcBef>
                          <a:spcPts val="300"/>
                        </a:spcBef>
                        <a:spcAft>
                          <a:spcPts val="0"/>
                        </a:spcAft>
                        <a:buFont typeface="Wingdings" charset="2"/>
                        <a:buChar char="q"/>
                      </a:pPr>
                      <a:r>
                        <a:rPr lang="en-NZ" sz="1100" dirty="0" smtClean="0">
                          <a:effectLst/>
                        </a:rPr>
                        <a:t>Monitoring</a:t>
                      </a:r>
                    </a:p>
                    <a:p>
                      <a:pPr marL="628650" marR="0" indent="-171450" algn="just">
                        <a:lnSpc>
                          <a:spcPct val="107000"/>
                        </a:lnSpc>
                        <a:spcBef>
                          <a:spcPts val="300"/>
                        </a:spcBef>
                        <a:spcAft>
                          <a:spcPts val="0"/>
                        </a:spcAft>
                        <a:buFont typeface="Wingdings" charset="2"/>
                        <a:buChar char="q"/>
                      </a:pPr>
                      <a:r>
                        <a:rPr lang="en-NZ" sz="1100" dirty="0" smtClean="0">
                          <a:effectLst/>
                        </a:rPr>
                        <a:t>Procurement</a:t>
                      </a:r>
                    </a:p>
                    <a:p>
                      <a:pPr marL="0" marR="0" algn="just">
                        <a:lnSpc>
                          <a:spcPct val="107000"/>
                        </a:lnSpc>
                        <a:spcBef>
                          <a:spcPts val="600"/>
                        </a:spcBef>
                        <a:spcAft>
                          <a:spcPts val="0"/>
                        </a:spcAft>
                      </a:pPr>
                      <a:r>
                        <a:rPr lang="en-NZ" sz="1100" dirty="0">
                          <a:effectLst/>
                        </a:rPr>
                        <a:t> </a:t>
                      </a:r>
                      <a:endParaRPr lang="en-NZ" sz="1100" b="0" i="0" dirty="0">
                        <a:solidFill>
                          <a:srgbClr val="000000"/>
                        </a:solidFill>
                        <a:effectLst/>
                        <a:latin typeface="Calibri"/>
                        <a:ea typeface="Calibri"/>
                        <a:cs typeface="Times New Roman"/>
                      </a:endParaRPr>
                    </a:p>
                  </a:txBody>
                  <a:tcPr marL="68580" marR="68580" marT="0" marB="0"/>
                </a:tc>
              </a:tr>
              <a:tr h="1146454">
                <a:tc>
                  <a:txBody>
                    <a:bodyPr/>
                    <a:lstStyle/>
                    <a:p>
                      <a:pPr marL="0" marR="0">
                        <a:lnSpc>
                          <a:spcPct val="107000"/>
                        </a:lnSpc>
                        <a:spcBef>
                          <a:spcPts val="600"/>
                        </a:spcBef>
                        <a:spcAft>
                          <a:spcPts val="600"/>
                        </a:spcAft>
                      </a:pPr>
                      <a:r>
                        <a:rPr lang="en-NZ" sz="1100">
                          <a:effectLst/>
                        </a:rPr>
                        <a:t>SQ18</a:t>
                      </a:r>
                      <a:endParaRPr lang="en-NZ" sz="1100" b="0" i="0">
                        <a:solidFill>
                          <a:srgbClr val="000000"/>
                        </a:solidFill>
                        <a:effectLst/>
                        <a:latin typeface="Calibri"/>
                        <a:ea typeface="Calibri"/>
                        <a:cs typeface="Times New Roman"/>
                      </a:endParaRPr>
                    </a:p>
                  </a:txBody>
                  <a:tcPr marL="68580" marR="68580" marT="0" marB="0"/>
                </a:tc>
                <a:tc>
                  <a:txBody>
                    <a:bodyPr/>
                    <a:lstStyle/>
                    <a:p>
                      <a:pPr marL="0" marR="0" algn="just">
                        <a:lnSpc>
                          <a:spcPct val="107000"/>
                        </a:lnSpc>
                        <a:spcBef>
                          <a:spcPts val="600"/>
                        </a:spcBef>
                        <a:spcAft>
                          <a:spcPts val="0"/>
                        </a:spcAft>
                      </a:pPr>
                      <a:r>
                        <a:rPr lang="en-NZ" sz="1100" dirty="0">
                          <a:effectLst/>
                        </a:rPr>
                        <a:t>How does your website make clear to customers what investment strategy the financial institution is following?</a:t>
                      </a:r>
                    </a:p>
                    <a:p>
                      <a:pPr marL="628650" marR="0" indent="-171450" algn="just">
                        <a:lnSpc>
                          <a:spcPct val="107000"/>
                        </a:lnSpc>
                        <a:spcBef>
                          <a:spcPts val="600"/>
                        </a:spcBef>
                        <a:spcAft>
                          <a:spcPts val="0"/>
                        </a:spcAft>
                        <a:buFont typeface="Wingdings" charset="2"/>
                        <a:buChar char="q"/>
                      </a:pPr>
                      <a:r>
                        <a:rPr lang="en-NZ" sz="1100" dirty="0">
                          <a:effectLst/>
                        </a:rPr>
                        <a:t>Investment principles</a:t>
                      </a:r>
                    </a:p>
                    <a:p>
                      <a:pPr marL="628650" marR="0" indent="-171450" algn="just">
                        <a:lnSpc>
                          <a:spcPct val="107000"/>
                        </a:lnSpc>
                        <a:spcBef>
                          <a:spcPts val="600"/>
                        </a:spcBef>
                        <a:spcAft>
                          <a:spcPts val="0"/>
                        </a:spcAft>
                        <a:buFont typeface="Wingdings" charset="2"/>
                        <a:buChar char="q"/>
                      </a:pPr>
                      <a:r>
                        <a:rPr lang="en-NZ" sz="1100" dirty="0">
                          <a:effectLst/>
                        </a:rPr>
                        <a:t>Principles of good governance</a:t>
                      </a:r>
                    </a:p>
                    <a:p>
                      <a:pPr marL="628650" marR="0" indent="-171450" algn="just">
                        <a:lnSpc>
                          <a:spcPct val="107000"/>
                        </a:lnSpc>
                        <a:spcBef>
                          <a:spcPts val="600"/>
                        </a:spcBef>
                        <a:spcAft>
                          <a:spcPts val="0"/>
                        </a:spcAft>
                        <a:buFont typeface="Wingdings" charset="2"/>
                        <a:buChar char="q"/>
                      </a:pPr>
                      <a:r>
                        <a:rPr lang="en-NZ" sz="1100" dirty="0">
                          <a:effectLst/>
                        </a:rPr>
                        <a:t>Processes for achieving sustainable returns in investment</a:t>
                      </a:r>
                    </a:p>
                    <a:p>
                      <a:pPr marL="628650" marR="0" indent="-171450" algn="just">
                        <a:lnSpc>
                          <a:spcPct val="107000"/>
                        </a:lnSpc>
                        <a:spcBef>
                          <a:spcPts val="600"/>
                        </a:spcBef>
                        <a:spcAft>
                          <a:spcPts val="0"/>
                        </a:spcAft>
                        <a:buFont typeface="Wingdings" charset="2"/>
                        <a:buChar char="q"/>
                      </a:pPr>
                      <a:r>
                        <a:rPr lang="en-NZ" sz="1100" dirty="0">
                          <a:effectLst/>
                        </a:rPr>
                        <a:t>Regular comparison with other responsible investors</a:t>
                      </a:r>
                    </a:p>
                    <a:p>
                      <a:pPr marL="628650" marR="0" indent="-171450" algn="just">
                        <a:lnSpc>
                          <a:spcPct val="107000"/>
                        </a:lnSpc>
                        <a:spcBef>
                          <a:spcPts val="600"/>
                        </a:spcBef>
                        <a:spcAft>
                          <a:spcPts val="0"/>
                        </a:spcAft>
                        <a:buFont typeface="Wingdings" charset="2"/>
                        <a:buChar char="q"/>
                      </a:pPr>
                      <a:r>
                        <a:rPr lang="en-NZ" sz="1100" dirty="0">
                          <a:effectLst/>
                        </a:rPr>
                        <a:t>Other</a:t>
                      </a:r>
                    </a:p>
                    <a:p>
                      <a:pPr marL="628650" marR="0" indent="-171450" algn="just">
                        <a:lnSpc>
                          <a:spcPct val="107000"/>
                        </a:lnSpc>
                        <a:spcBef>
                          <a:spcPts val="600"/>
                        </a:spcBef>
                        <a:spcAft>
                          <a:spcPts val="0"/>
                        </a:spcAft>
                        <a:buFont typeface="Wingdings" charset="2"/>
                        <a:buChar char="q"/>
                      </a:pPr>
                      <a:r>
                        <a:rPr lang="en-NZ" sz="1100" dirty="0">
                          <a:effectLst/>
                        </a:rPr>
                        <a:t>All of the Above</a:t>
                      </a:r>
                    </a:p>
                    <a:p>
                      <a:pPr marL="0" marR="0" algn="just">
                        <a:lnSpc>
                          <a:spcPct val="107000"/>
                        </a:lnSpc>
                        <a:spcBef>
                          <a:spcPts val="600"/>
                        </a:spcBef>
                        <a:spcAft>
                          <a:spcPts val="0"/>
                        </a:spcAft>
                      </a:pPr>
                      <a:r>
                        <a:rPr lang="en-NZ" sz="1100" dirty="0">
                          <a:effectLst/>
                        </a:rPr>
                        <a:t> </a:t>
                      </a:r>
                      <a:endParaRPr lang="en-NZ" sz="1100" b="0" i="0" dirty="0">
                        <a:solidFill>
                          <a:srgbClr val="000000"/>
                        </a:solidFill>
                        <a:effectLst/>
                        <a:latin typeface="Calibri"/>
                        <a:ea typeface="Calibri"/>
                        <a:cs typeface="Times New Roman"/>
                      </a:endParaRPr>
                    </a:p>
                  </a:txBody>
                  <a:tcPr marL="68580" marR="68580" marT="0" marB="0"/>
                </a:tc>
              </a:tr>
            </a:tbl>
          </a:graphicData>
        </a:graphic>
      </p:graphicFrame>
      <p:sp>
        <p:nvSpPr>
          <p:cNvPr id="5" name="Title 1"/>
          <p:cNvSpPr txBox="1">
            <a:spLocks/>
          </p:cNvSpPr>
          <p:nvPr/>
        </p:nvSpPr>
        <p:spPr>
          <a:xfrm>
            <a:off x="342900" y="182679"/>
            <a:ext cx="6172200" cy="428039"/>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vert="horz" lIns="91440" tIns="45720" rIns="91440" bIns="45720" rtlCol="0" anchor="ctr">
            <a:no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600" dirty="0" smtClean="0"/>
              <a:t>SURVEY QUESTIONS </a:t>
            </a:r>
            <a:r>
              <a:rPr lang="mr-IN" sz="1600" dirty="0" smtClean="0"/>
              <a:t>–</a:t>
            </a:r>
            <a:r>
              <a:rPr lang="en-US" sz="1600" dirty="0" smtClean="0"/>
              <a:t> CUSTOMERS</a:t>
            </a:r>
            <a:endParaRPr lang="en-US" sz="1600" dirty="0"/>
          </a:p>
        </p:txBody>
      </p:sp>
    </p:spTree>
    <p:extLst>
      <p:ext uri="{BB962C8B-B14F-4D97-AF65-F5344CB8AC3E}">
        <p14:creationId xmlns:p14="http://schemas.microsoft.com/office/powerpoint/2010/main" val="31962401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697090"/>
            <a:ext cx="6242050" cy="411499"/>
          </a:xfrm>
        </p:spPr>
        <p:txBody>
          <a:bodyPr>
            <a:noAutofit/>
          </a:bodyPr>
          <a:lstStyle/>
          <a:p>
            <a:pPr algn="l"/>
            <a:r>
              <a:rPr lang="en-US" sz="2000" dirty="0" smtClean="0"/>
              <a:t>25. Expectations on operational managers.</a:t>
            </a:r>
            <a:endParaRPr lang="en-US" sz="2000" dirty="0"/>
          </a:p>
        </p:txBody>
      </p:sp>
      <p:sp>
        <p:nvSpPr>
          <p:cNvPr id="3" name="Content Placeholder 2"/>
          <p:cNvSpPr>
            <a:spLocks noGrp="1"/>
          </p:cNvSpPr>
          <p:nvPr>
            <p:ph idx="1"/>
          </p:nvPr>
        </p:nvSpPr>
        <p:spPr>
          <a:xfrm>
            <a:off x="342900" y="1450860"/>
            <a:ext cx="6172200" cy="3277541"/>
          </a:xfrm>
        </p:spPr>
        <p:txBody>
          <a:bodyPr>
            <a:noAutofit/>
          </a:bodyPr>
          <a:lstStyle/>
          <a:p>
            <a:pPr marL="0" lvl="0" indent="0">
              <a:buNone/>
            </a:pPr>
            <a:r>
              <a:rPr lang="en-NZ" sz="1400" dirty="0"/>
              <a:t>Is there top-down commitment and culture including training in recognising and handling risks of integrity and corruption issues for managers at all levels of operation for all the possible areas of their different responsibilities? </a:t>
            </a:r>
            <a:endParaRPr lang="en-NZ" sz="1400" dirty="0" smtClean="0"/>
          </a:p>
          <a:p>
            <a:pPr marL="0" lvl="0" indent="0">
              <a:buNone/>
            </a:pPr>
            <a:r>
              <a:rPr lang="en-NZ" sz="1400" dirty="0" smtClean="0"/>
              <a:t>If </a:t>
            </a:r>
            <a:r>
              <a:rPr lang="en-NZ" sz="1400" dirty="0"/>
              <a:t>so, is there evidence that they apply this knowledge in the field? </a:t>
            </a:r>
            <a:endParaRPr lang="en-NZ" sz="1400" dirty="0" smtClean="0"/>
          </a:p>
          <a:p>
            <a:pPr marL="0" lvl="0" indent="0">
              <a:buNone/>
            </a:pPr>
            <a:r>
              <a:rPr lang="en-NZ" sz="1400" dirty="0" smtClean="0"/>
              <a:t>Do </a:t>
            </a:r>
            <a:r>
              <a:rPr lang="en-NZ" sz="1400" dirty="0"/>
              <a:t>they apply this knowledge in a way to maximise the financial integrity system?</a:t>
            </a:r>
          </a:p>
        </p:txBody>
      </p:sp>
      <p:sp>
        <p:nvSpPr>
          <p:cNvPr id="8" name="Title 1"/>
          <p:cNvSpPr txBox="1">
            <a:spLocks/>
          </p:cNvSpPr>
          <p:nvPr/>
        </p:nvSpPr>
        <p:spPr>
          <a:xfrm>
            <a:off x="342900" y="270301"/>
            <a:ext cx="6172200" cy="345544"/>
          </a:xfrm>
          <a:prstGeom prst="rect">
            <a:avLst/>
          </a:prstGeom>
          <a:solidFill>
            <a:srgbClr val="660066"/>
          </a:solidFill>
        </p:spPr>
        <p:style>
          <a:lnRef idx="2">
            <a:schemeClr val="accent6">
              <a:shade val="50000"/>
            </a:schemeClr>
          </a:lnRef>
          <a:fillRef idx="1">
            <a:schemeClr val="accent6"/>
          </a:fillRef>
          <a:effectRef idx="0">
            <a:schemeClr val="accent6"/>
          </a:effectRef>
          <a:fontRef idx="minor">
            <a:schemeClr val="lt1"/>
          </a:fontRef>
        </p:style>
        <p:txBody>
          <a:bodyPr vert="horz" lIns="91440" tIns="45720" rIns="91440" bIns="45720" rtlCol="0" anchor="ctr">
            <a:no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600" dirty="0" smtClean="0"/>
              <a:t>ASSESSMENT QUESTIONS </a:t>
            </a:r>
            <a:r>
              <a:rPr lang="mr-IN" sz="1600" dirty="0" smtClean="0"/>
              <a:t>–</a:t>
            </a:r>
            <a:r>
              <a:rPr lang="en-US" sz="1600" dirty="0" smtClean="0"/>
              <a:t> OPERATIONS</a:t>
            </a:r>
            <a:endParaRPr lang="en-US" sz="1600" dirty="0"/>
          </a:p>
        </p:txBody>
      </p:sp>
      <p:graphicFrame>
        <p:nvGraphicFramePr>
          <p:cNvPr id="7" name="Table 6"/>
          <p:cNvGraphicFramePr>
            <a:graphicFrameLocks noGrp="1"/>
          </p:cNvGraphicFramePr>
          <p:nvPr>
            <p:extLst>
              <p:ext uri="{D42A27DB-BD31-4B8C-83A1-F6EECF244321}">
                <p14:modId xmlns:p14="http://schemas.microsoft.com/office/powerpoint/2010/main" val="4116201041"/>
              </p:ext>
            </p:extLst>
          </p:nvPr>
        </p:nvGraphicFramePr>
        <p:xfrm>
          <a:off x="342900" y="5948006"/>
          <a:ext cx="6172200" cy="3012134"/>
        </p:xfrm>
        <a:graphic>
          <a:graphicData uri="http://schemas.openxmlformats.org/drawingml/2006/table">
            <a:tbl>
              <a:tblPr firstRow="1" bandRow="1">
                <a:tableStyleId>{93296810-A885-4BE3-A3E7-6D5BEEA58F35}</a:tableStyleId>
              </a:tblPr>
              <a:tblGrid>
                <a:gridCol w="797243"/>
                <a:gridCol w="5374957"/>
              </a:tblGrid>
              <a:tr h="321321">
                <a:tc>
                  <a:txBody>
                    <a:bodyPr/>
                    <a:lstStyle/>
                    <a:p>
                      <a:pPr marL="0" marR="0">
                        <a:lnSpc>
                          <a:spcPct val="107000"/>
                        </a:lnSpc>
                        <a:spcBef>
                          <a:spcPts val="0"/>
                        </a:spcBef>
                        <a:spcAft>
                          <a:spcPts val="600"/>
                        </a:spcAft>
                      </a:pPr>
                      <a:r>
                        <a:rPr lang="en-NZ" sz="1200" dirty="0">
                          <a:effectLst/>
                        </a:rPr>
                        <a:t>Score</a:t>
                      </a:r>
                      <a:endParaRPr lang="en-NZ" sz="1200" dirty="0">
                        <a:effectLst/>
                        <a:latin typeface="Calibri"/>
                        <a:ea typeface="Calibri"/>
                        <a:cs typeface="Times New Roman"/>
                      </a:endParaRPr>
                    </a:p>
                  </a:txBody>
                  <a:tcPr marL="51435" marR="51435" marT="0" marB="0">
                    <a:lnB w="12700" cap="flat" cmpd="sng" algn="ctr">
                      <a:solidFill>
                        <a:srgbClr val="8064A2">
                          <a:lumMod val="20000"/>
                          <a:lumOff val="80000"/>
                        </a:srgbClr>
                      </a:solidFill>
                      <a:prstDash val="solid"/>
                      <a:round/>
                      <a:headEnd type="none" w="med" len="med"/>
                      <a:tailEnd type="none" w="med" len="med"/>
                    </a:lnB>
                    <a:solidFill>
                      <a:srgbClr val="660066"/>
                    </a:solidFill>
                  </a:tcPr>
                </a:tc>
                <a:tc>
                  <a:txBody>
                    <a:bodyPr/>
                    <a:lstStyle/>
                    <a:p>
                      <a:pPr marL="0" marR="0">
                        <a:lnSpc>
                          <a:spcPct val="107000"/>
                        </a:lnSpc>
                        <a:spcBef>
                          <a:spcPts val="0"/>
                        </a:spcBef>
                        <a:spcAft>
                          <a:spcPts val="600"/>
                        </a:spcAft>
                      </a:pPr>
                      <a:r>
                        <a:rPr lang="en-NZ" sz="1200" dirty="0" smtClean="0">
                          <a:effectLst/>
                        </a:rPr>
                        <a:t>Assessment</a:t>
                      </a:r>
                      <a:endParaRPr lang="en-NZ" sz="1200" dirty="0">
                        <a:solidFill>
                          <a:srgbClr val="FF0000"/>
                        </a:solidFill>
                        <a:effectLst/>
                        <a:latin typeface="Calibri"/>
                        <a:ea typeface="Calibri"/>
                        <a:cs typeface="Times New Roman"/>
                      </a:endParaRPr>
                    </a:p>
                  </a:txBody>
                  <a:tcPr marL="51435" marR="51435" marT="0" marB="0">
                    <a:lnB w="12700" cap="flat" cmpd="sng" algn="ctr">
                      <a:solidFill>
                        <a:srgbClr val="8064A2">
                          <a:lumMod val="20000"/>
                          <a:lumOff val="80000"/>
                        </a:srgbClr>
                      </a:solidFill>
                      <a:prstDash val="solid"/>
                      <a:round/>
                      <a:headEnd type="none" w="med" len="med"/>
                      <a:tailEnd type="none" w="med" len="med"/>
                    </a:lnB>
                    <a:solidFill>
                      <a:srgbClr val="660066"/>
                    </a:solidFill>
                  </a:tcPr>
                </a:tc>
              </a:tr>
              <a:tr h="321321">
                <a:tc>
                  <a:txBody>
                    <a:bodyPr/>
                    <a:lstStyle/>
                    <a:p>
                      <a:pPr marL="0" marR="0">
                        <a:lnSpc>
                          <a:spcPct val="107000"/>
                        </a:lnSpc>
                        <a:spcBef>
                          <a:spcPts val="0"/>
                        </a:spcBef>
                        <a:spcAft>
                          <a:spcPts val="600"/>
                        </a:spcAft>
                      </a:pPr>
                      <a:r>
                        <a:rPr lang="en-NZ" sz="1200" dirty="0">
                          <a:effectLst/>
                        </a:rPr>
                        <a:t>1</a:t>
                      </a:r>
                      <a:endParaRPr lang="en-NZ" sz="1200" dirty="0">
                        <a:effectLst/>
                        <a:latin typeface="Calibri"/>
                        <a:ea typeface="Calibri"/>
                        <a:cs typeface="Times New Roman"/>
                      </a:endParaRPr>
                    </a:p>
                  </a:txBody>
                  <a:tcPr marL="51435" marR="51435"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pPr>
                      <a:r>
                        <a:rPr lang="en-NZ" sz="1100" b="0" dirty="0">
                          <a:solidFill>
                            <a:srgbClr val="000000"/>
                          </a:solidFill>
                          <a:effectLst/>
                          <a:latin typeface="Calibri"/>
                          <a:ea typeface="Calibri"/>
                          <a:cs typeface="Times New Roman"/>
                        </a:rPr>
                        <a:t>Organisations across the financial system publish statements of the objective of gaining and retaining the trust of their customers and the public in general</a:t>
                      </a:r>
                    </a:p>
                  </a:txBody>
                  <a:tcPr marL="68580" marR="68580"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r>
              <a:tr h="321321">
                <a:tc>
                  <a:txBody>
                    <a:bodyPr/>
                    <a:lstStyle/>
                    <a:p>
                      <a:pPr marL="0" marR="0">
                        <a:lnSpc>
                          <a:spcPct val="107000"/>
                        </a:lnSpc>
                        <a:spcBef>
                          <a:spcPts val="0"/>
                        </a:spcBef>
                        <a:spcAft>
                          <a:spcPts val="600"/>
                        </a:spcAft>
                      </a:pPr>
                      <a:r>
                        <a:rPr lang="en-NZ" sz="1200" dirty="0">
                          <a:effectLst/>
                        </a:rPr>
                        <a:t>2</a:t>
                      </a:r>
                      <a:endParaRPr lang="en-NZ" sz="1200" dirty="0">
                        <a:effectLst/>
                        <a:latin typeface="Calibri"/>
                        <a:ea typeface="Calibri"/>
                        <a:cs typeface="Times New Roman"/>
                      </a:endParaRPr>
                    </a:p>
                  </a:txBody>
                  <a:tcPr marL="51435" marR="51435"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pPr>
                      <a:r>
                        <a:rPr lang="en-NZ" sz="1100" b="0" dirty="0">
                          <a:solidFill>
                            <a:srgbClr val="000000"/>
                          </a:solidFill>
                          <a:effectLst/>
                          <a:latin typeface="Calibri"/>
                          <a:ea typeface="Calibri"/>
                          <a:cs typeface="Times New Roman"/>
                        </a:rPr>
                        <a:t>Directors and senior management across the financial system sign up to the objective of doing trusted business as part of their performance agreements.</a:t>
                      </a:r>
                    </a:p>
                  </a:txBody>
                  <a:tcPr marL="68580" marR="68580"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r>
              <a:tr h="321321">
                <a:tc>
                  <a:txBody>
                    <a:bodyPr/>
                    <a:lstStyle/>
                    <a:p>
                      <a:pPr marL="0" marR="0">
                        <a:lnSpc>
                          <a:spcPct val="107000"/>
                        </a:lnSpc>
                        <a:spcBef>
                          <a:spcPts val="0"/>
                        </a:spcBef>
                        <a:spcAft>
                          <a:spcPts val="600"/>
                        </a:spcAft>
                      </a:pPr>
                      <a:r>
                        <a:rPr lang="en-NZ" sz="1200" dirty="0">
                          <a:effectLst/>
                        </a:rPr>
                        <a:t>3</a:t>
                      </a:r>
                      <a:endParaRPr lang="en-NZ" sz="1200" dirty="0">
                        <a:effectLst/>
                        <a:latin typeface="Calibri"/>
                        <a:ea typeface="Calibri"/>
                        <a:cs typeface="Times New Roman"/>
                      </a:endParaRPr>
                    </a:p>
                  </a:txBody>
                  <a:tcPr marL="51435" marR="51435"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pPr>
                      <a:r>
                        <a:rPr lang="en-NZ" sz="1100" b="0" dirty="0">
                          <a:solidFill>
                            <a:srgbClr val="000000"/>
                          </a:solidFill>
                          <a:effectLst/>
                          <a:latin typeface="Calibri"/>
                          <a:ea typeface="Calibri"/>
                          <a:cs typeface="Times New Roman"/>
                        </a:rPr>
                        <a:t>There is a top-down commitment across the financial system to engage all employees in a trust culture backed up by training around the New Zealand way including ethical dilemmas faced as part of working in the sector </a:t>
                      </a:r>
                    </a:p>
                  </a:txBody>
                  <a:tcPr marL="68580" marR="68580"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r>
              <a:tr h="329167">
                <a:tc>
                  <a:txBody>
                    <a:bodyPr/>
                    <a:lstStyle/>
                    <a:p>
                      <a:pPr marL="0" marR="0">
                        <a:lnSpc>
                          <a:spcPct val="107000"/>
                        </a:lnSpc>
                        <a:spcBef>
                          <a:spcPts val="0"/>
                        </a:spcBef>
                        <a:spcAft>
                          <a:spcPts val="600"/>
                        </a:spcAft>
                      </a:pPr>
                      <a:r>
                        <a:rPr lang="en-NZ" sz="1200" dirty="0">
                          <a:effectLst/>
                        </a:rPr>
                        <a:t>4</a:t>
                      </a:r>
                      <a:endParaRPr lang="en-NZ" sz="1200" dirty="0">
                        <a:effectLst/>
                        <a:latin typeface="Calibri"/>
                        <a:ea typeface="Calibri"/>
                        <a:cs typeface="Times New Roman"/>
                      </a:endParaRPr>
                    </a:p>
                  </a:txBody>
                  <a:tcPr marL="51435" marR="51435"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pPr>
                      <a:r>
                        <a:rPr lang="en-NZ" sz="1100" b="0" dirty="0">
                          <a:solidFill>
                            <a:srgbClr val="000000"/>
                          </a:solidFill>
                          <a:effectLst/>
                          <a:latin typeface="Calibri"/>
                          <a:ea typeface="Calibri"/>
                          <a:cs typeface="Times New Roman"/>
                        </a:rPr>
                        <a:t>There is a top-down commitment across the financial system to a trust culture backed up by explicit policies about preventing bribery and corruption.  There is training at each level and within each operational division around the identification of bribery and corruption and the ethical dilemmas faced as part of working in the sector</a:t>
                      </a:r>
                    </a:p>
                  </a:txBody>
                  <a:tcPr marL="68580" marR="68580"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r>
              <a:tr h="436591">
                <a:tc>
                  <a:txBody>
                    <a:bodyPr/>
                    <a:lstStyle/>
                    <a:p>
                      <a:pPr marL="0" marR="0">
                        <a:lnSpc>
                          <a:spcPct val="107000"/>
                        </a:lnSpc>
                        <a:spcBef>
                          <a:spcPts val="0"/>
                        </a:spcBef>
                        <a:spcAft>
                          <a:spcPts val="600"/>
                        </a:spcAft>
                      </a:pPr>
                      <a:r>
                        <a:rPr lang="en-NZ" sz="1200" dirty="0">
                          <a:effectLst/>
                        </a:rPr>
                        <a:t>5</a:t>
                      </a:r>
                      <a:endParaRPr lang="en-NZ" sz="1200" dirty="0">
                        <a:effectLst/>
                        <a:latin typeface="Calibri"/>
                        <a:ea typeface="Calibri"/>
                        <a:cs typeface="Times New Roman"/>
                      </a:endParaRPr>
                    </a:p>
                  </a:txBody>
                  <a:tcPr marL="51435" marR="51435"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pPr>
                      <a:r>
                        <a:rPr lang="en-NZ" sz="1100" b="0" dirty="0">
                          <a:solidFill>
                            <a:srgbClr val="000000"/>
                          </a:solidFill>
                          <a:effectLst/>
                          <a:latin typeface="Calibri"/>
                          <a:ea typeface="Calibri"/>
                          <a:cs typeface="Times New Roman"/>
                        </a:rPr>
                        <a:t>Organisations within the financial sector proactively promote their objective of operating within a high trust culture, clearly demonstrating that there are robust steps in place to prevent corruption, including clear channels for whistleblowing and for complaints to be heard and addressed.</a:t>
                      </a:r>
                    </a:p>
                  </a:txBody>
                  <a:tcPr marL="68580" marR="68580"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r>
            </a:tbl>
          </a:graphicData>
        </a:graphic>
      </p:graphicFrame>
      <p:sp>
        <p:nvSpPr>
          <p:cNvPr id="9" name="TextBox 8"/>
          <p:cNvSpPr txBox="1"/>
          <p:nvPr/>
        </p:nvSpPr>
        <p:spPr>
          <a:xfrm>
            <a:off x="3497608" y="4293888"/>
            <a:ext cx="2496753" cy="646331"/>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dirty="0" smtClean="0"/>
              <a:t>See alternate question 25 on following slide</a:t>
            </a:r>
            <a:endParaRPr lang="en-US" dirty="0"/>
          </a:p>
        </p:txBody>
      </p:sp>
    </p:spTree>
    <p:extLst>
      <p:ext uri="{BB962C8B-B14F-4D97-AF65-F5344CB8AC3E}">
        <p14:creationId xmlns:p14="http://schemas.microsoft.com/office/powerpoint/2010/main" val="101653604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697090"/>
            <a:ext cx="6242050" cy="411499"/>
          </a:xfrm>
        </p:spPr>
        <p:txBody>
          <a:bodyPr>
            <a:noAutofit/>
          </a:bodyPr>
          <a:lstStyle/>
          <a:p>
            <a:pPr algn="l"/>
            <a:r>
              <a:rPr lang="en-US" sz="2000" dirty="0" smtClean="0"/>
              <a:t>25. Expectations on operational managers.</a:t>
            </a:r>
            <a:endParaRPr lang="en-US" sz="2000" dirty="0"/>
          </a:p>
        </p:txBody>
      </p:sp>
      <p:sp>
        <p:nvSpPr>
          <p:cNvPr id="3" name="Content Placeholder 2"/>
          <p:cNvSpPr>
            <a:spLocks noGrp="1"/>
          </p:cNvSpPr>
          <p:nvPr>
            <p:ph idx="1"/>
          </p:nvPr>
        </p:nvSpPr>
        <p:spPr>
          <a:xfrm>
            <a:off x="342900" y="1450860"/>
            <a:ext cx="6172200" cy="3277541"/>
          </a:xfrm>
        </p:spPr>
        <p:txBody>
          <a:bodyPr>
            <a:noAutofit/>
          </a:bodyPr>
          <a:lstStyle/>
          <a:p>
            <a:pPr marL="0" lvl="0" indent="0">
              <a:buNone/>
            </a:pPr>
            <a:r>
              <a:rPr lang="en-NZ" sz="1400" dirty="0" smtClean="0"/>
              <a:t>To what extent are operational managers at all levels trained in recognising and handling risks of integrity and corruption, and expected to apply this knowledge?</a:t>
            </a:r>
          </a:p>
          <a:p>
            <a:pPr marL="0" lvl="0" indent="0">
              <a:buNone/>
            </a:pPr>
            <a:r>
              <a:rPr lang="en-NZ" sz="1400" dirty="0" smtClean="0"/>
              <a:t>Guidance questions:</a:t>
            </a:r>
          </a:p>
          <a:p>
            <a:r>
              <a:rPr lang="en-NZ" sz="1200" dirty="0" smtClean="0"/>
              <a:t>Is </a:t>
            </a:r>
            <a:r>
              <a:rPr lang="en-NZ" sz="1200" dirty="0"/>
              <a:t>there top-down commitment and </a:t>
            </a:r>
            <a:r>
              <a:rPr lang="en-NZ" sz="1200" dirty="0" smtClean="0"/>
              <a:t>culture among operational areas of financial organisations, </a:t>
            </a:r>
            <a:r>
              <a:rPr lang="en-NZ" sz="1200" dirty="0"/>
              <a:t>including training in recognising and handling risks of integrity and corruption </a:t>
            </a:r>
            <a:r>
              <a:rPr lang="en-NZ" sz="1200" dirty="0" smtClean="0"/>
              <a:t>issues?</a:t>
            </a:r>
          </a:p>
          <a:p>
            <a:r>
              <a:rPr lang="en-NZ" sz="1200" dirty="0" smtClean="0"/>
              <a:t>Do expectations and training address all </a:t>
            </a:r>
            <a:r>
              <a:rPr lang="en-NZ" sz="1200" dirty="0"/>
              <a:t>the possible areas of </a:t>
            </a:r>
            <a:r>
              <a:rPr lang="en-NZ" sz="1200" dirty="0" smtClean="0"/>
              <a:t>operational managers’ </a:t>
            </a:r>
            <a:r>
              <a:rPr lang="en-NZ" sz="1200" dirty="0"/>
              <a:t>different responsibilities? </a:t>
            </a:r>
            <a:endParaRPr lang="en-NZ" sz="1200" dirty="0" smtClean="0"/>
          </a:p>
          <a:p>
            <a:r>
              <a:rPr lang="en-NZ" sz="1200" dirty="0" smtClean="0"/>
              <a:t>Is </a:t>
            </a:r>
            <a:r>
              <a:rPr lang="en-NZ" sz="1200" dirty="0"/>
              <a:t>there evidence that they apply this knowledge in the field? </a:t>
            </a:r>
            <a:endParaRPr lang="en-NZ" sz="1200" dirty="0" smtClean="0"/>
          </a:p>
          <a:p>
            <a:r>
              <a:rPr lang="en-NZ" sz="1200" dirty="0" smtClean="0"/>
              <a:t>Do </a:t>
            </a:r>
            <a:r>
              <a:rPr lang="en-NZ" sz="1200" dirty="0"/>
              <a:t>they apply this knowledge in a way to maximise the financial integrity system?</a:t>
            </a:r>
          </a:p>
        </p:txBody>
      </p:sp>
      <p:graphicFrame>
        <p:nvGraphicFramePr>
          <p:cNvPr id="6" name="Table 5"/>
          <p:cNvGraphicFramePr>
            <a:graphicFrameLocks noGrp="1"/>
          </p:cNvGraphicFramePr>
          <p:nvPr>
            <p:extLst>
              <p:ext uri="{D42A27DB-BD31-4B8C-83A1-F6EECF244321}">
                <p14:modId xmlns:p14="http://schemas.microsoft.com/office/powerpoint/2010/main" val="2565342111"/>
              </p:ext>
            </p:extLst>
          </p:nvPr>
        </p:nvGraphicFramePr>
        <p:xfrm>
          <a:off x="342900" y="5624957"/>
          <a:ext cx="6172200" cy="3191523"/>
        </p:xfrm>
        <a:graphic>
          <a:graphicData uri="http://schemas.openxmlformats.org/drawingml/2006/table">
            <a:tbl>
              <a:tblPr firstRow="1" bandRow="1">
                <a:tableStyleId>{93296810-A885-4BE3-A3E7-6D5BEEA58F35}</a:tableStyleId>
              </a:tblPr>
              <a:tblGrid>
                <a:gridCol w="797243"/>
                <a:gridCol w="5374957"/>
              </a:tblGrid>
              <a:tr h="321321">
                <a:tc>
                  <a:txBody>
                    <a:bodyPr/>
                    <a:lstStyle/>
                    <a:p>
                      <a:pPr marL="0" marR="0">
                        <a:lnSpc>
                          <a:spcPct val="107000"/>
                        </a:lnSpc>
                        <a:spcBef>
                          <a:spcPts val="0"/>
                        </a:spcBef>
                        <a:spcAft>
                          <a:spcPts val="600"/>
                        </a:spcAft>
                      </a:pPr>
                      <a:r>
                        <a:rPr lang="en-NZ" sz="1200" dirty="0">
                          <a:effectLst/>
                        </a:rPr>
                        <a:t>Score</a:t>
                      </a:r>
                      <a:endParaRPr lang="en-NZ" sz="1200" dirty="0">
                        <a:effectLst/>
                        <a:latin typeface="Calibri"/>
                        <a:ea typeface="Calibri"/>
                        <a:cs typeface="Times New Roman"/>
                      </a:endParaRPr>
                    </a:p>
                  </a:txBody>
                  <a:tcPr marL="51435" marR="51435" marT="0" marB="0">
                    <a:lnB w="12700" cap="flat" cmpd="sng" algn="ctr">
                      <a:solidFill>
                        <a:srgbClr val="8064A2">
                          <a:lumMod val="20000"/>
                          <a:lumOff val="80000"/>
                        </a:srgbClr>
                      </a:solidFill>
                      <a:prstDash val="solid"/>
                      <a:round/>
                      <a:headEnd type="none" w="med" len="med"/>
                      <a:tailEnd type="none" w="med" len="med"/>
                    </a:lnB>
                    <a:solidFill>
                      <a:srgbClr val="660066"/>
                    </a:solidFill>
                  </a:tcPr>
                </a:tc>
                <a:tc>
                  <a:txBody>
                    <a:bodyPr/>
                    <a:lstStyle/>
                    <a:p>
                      <a:pPr marL="0" marR="0">
                        <a:lnSpc>
                          <a:spcPct val="107000"/>
                        </a:lnSpc>
                        <a:spcBef>
                          <a:spcPts val="0"/>
                        </a:spcBef>
                        <a:spcAft>
                          <a:spcPts val="600"/>
                        </a:spcAft>
                      </a:pPr>
                      <a:r>
                        <a:rPr lang="en-NZ" sz="1200" dirty="0" smtClean="0">
                          <a:effectLst/>
                        </a:rPr>
                        <a:t>Assessment</a:t>
                      </a:r>
                      <a:endParaRPr lang="en-NZ" sz="1200" dirty="0">
                        <a:effectLst/>
                        <a:latin typeface="Calibri"/>
                        <a:ea typeface="Calibri"/>
                        <a:cs typeface="Times New Roman"/>
                      </a:endParaRPr>
                    </a:p>
                  </a:txBody>
                  <a:tcPr marL="51435" marR="51435" marT="0" marB="0">
                    <a:lnB w="12700" cap="flat" cmpd="sng" algn="ctr">
                      <a:solidFill>
                        <a:srgbClr val="8064A2">
                          <a:lumMod val="20000"/>
                          <a:lumOff val="80000"/>
                        </a:srgbClr>
                      </a:solidFill>
                      <a:prstDash val="solid"/>
                      <a:round/>
                      <a:headEnd type="none" w="med" len="med"/>
                      <a:tailEnd type="none" w="med" len="med"/>
                    </a:lnB>
                    <a:solidFill>
                      <a:srgbClr val="660066"/>
                    </a:solidFill>
                  </a:tcPr>
                </a:tc>
              </a:tr>
              <a:tr h="321321">
                <a:tc>
                  <a:txBody>
                    <a:bodyPr/>
                    <a:lstStyle/>
                    <a:p>
                      <a:pPr marL="0" marR="0">
                        <a:lnSpc>
                          <a:spcPct val="107000"/>
                        </a:lnSpc>
                        <a:spcBef>
                          <a:spcPts val="0"/>
                        </a:spcBef>
                        <a:spcAft>
                          <a:spcPts val="600"/>
                        </a:spcAft>
                      </a:pPr>
                      <a:r>
                        <a:rPr lang="en-NZ" sz="1200" dirty="0">
                          <a:effectLst/>
                        </a:rPr>
                        <a:t>1</a:t>
                      </a:r>
                      <a:endParaRPr lang="en-NZ" sz="1200" dirty="0">
                        <a:effectLst/>
                        <a:latin typeface="Calibri"/>
                        <a:ea typeface="Calibri"/>
                        <a:cs typeface="Times New Roman"/>
                      </a:endParaRPr>
                    </a:p>
                  </a:txBody>
                  <a:tcPr marL="51435" marR="51435"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Expectations</a:t>
                      </a:r>
                      <a:r>
                        <a:rPr lang="en-NZ" sz="1100" b="0" baseline="0" dirty="0" smtClean="0">
                          <a:solidFill>
                            <a:srgbClr val="000000"/>
                          </a:solidFill>
                          <a:effectLst/>
                          <a:latin typeface="Calibri"/>
                          <a:ea typeface="Calibri"/>
                          <a:cs typeface="Times New Roman"/>
                        </a:rPr>
                        <a:t> are expressed in limited-reach, unspecific ways such as through published statements about wanting to gain and retain </a:t>
                      </a:r>
                      <a:r>
                        <a:rPr lang="en-NZ" sz="1100" b="0" dirty="0" smtClean="0">
                          <a:solidFill>
                            <a:srgbClr val="000000"/>
                          </a:solidFill>
                          <a:effectLst/>
                          <a:latin typeface="Calibri"/>
                          <a:ea typeface="Calibri"/>
                          <a:cs typeface="Times New Roman"/>
                        </a:rPr>
                        <a:t>the trust </a:t>
                      </a:r>
                      <a:r>
                        <a:rPr lang="en-NZ" sz="1100" b="0" dirty="0">
                          <a:solidFill>
                            <a:srgbClr val="000000"/>
                          </a:solidFill>
                          <a:effectLst/>
                          <a:latin typeface="Calibri"/>
                          <a:ea typeface="Calibri"/>
                          <a:cs typeface="Times New Roman"/>
                        </a:rPr>
                        <a:t>of their customers and the public in general</a:t>
                      </a:r>
                    </a:p>
                  </a:txBody>
                  <a:tcPr marL="68580" marR="68580"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r>
              <a:tr h="321321">
                <a:tc>
                  <a:txBody>
                    <a:bodyPr/>
                    <a:lstStyle/>
                    <a:p>
                      <a:pPr marL="0" marR="0">
                        <a:lnSpc>
                          <a:spcPct val="107000"/>
                        </a:lnSpc>
                        <a:spcBef>
                          <a:spcPts val="0"/>
                        </a:spcBef>
                        <a:spcAft>
                          <a:spcPts val="600"/>
                        </a:spcAft>
                      </a:pPr>
                      <a:r>
                        <a:rPr lang="en-NZ" sz="1200" dirty="0">
                          <a:effectLst/>
                        </a:rPr>
                        <a:t>2</a:t>
                      </a:r>
                      <a:endParaRPr lang="en-NZ" sz="1200" dirty="0">
                        <a:effectLst/>
                        <a:latin typeface="Calibri"/>
                        <a:ea typeface="Calibri"/>
                        <a:cs typeface="Times New Roman"/>
                      </a:endParaRPr>
                    </a:p>
                  </a:txBody>
                  <a:tcPr marL="51435" marR="51435"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Senior-level expectations are clear; directors </a:t>
                      </a:r>
                      <a:r>
                        <a:rPr lang="en-NZ" sz="1100" b="0" dirty="0">
                          <a:solidFill>
                            <a:srgbClr val="000000"/>
                          </a:solidFill>
                          <a:effectLst/>
                          <a:latin typeface="Calibri"/>
                          <a:ea typeface="Calibri"/>
                          <a:cs typeface="Times New Roman"/>
                        </a:rPr>
                        <a:t>and senior management across the financial system sign up to the objective of doing trusted business as part of their performance agreements.</a:t>
                      </a:r>
                    </a:p>
                  </a:txBody>
                  <a:tcPr marL="68580" marR="68580"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r>
              <a:tr h="321321">
                <a:tc>
                  <a:txBody>
                    <a:bodyPr/>
                    <a:lstStyle/>
                    <a:p>
                      <a:pPr marL="0" marR="0">
                        <a:lnSpc>
                          <a:spcPct val="107000"/>
                        </a:lnSpc>
                        <a:spcBef>
                          <a:spcPts val="0"/>
                        </a:spcBef>
                        <a:spcAft>
                          <a:spcPts val="600"/>
                        </a:spcAft>
                      </a:pPr>
                      <a:r>
                        <a:rPr lang="en-NZ" sz="1200" dirty="0">
                          <a:effectLst/>
                        </a:rPr>
                        <a:t>3</a:t>
                      </a:r>
                      <a:endParaRPr lang="en-NZ" sz="1200" dirty="0">
                        <a:effectLst/>
                        <a:latin typeface="Calibri"/>
                        <a:ea typeface="Calibri"/>
                        <a:cs typeface="Times New Roman"/>
                      </a:endParaRPr>
                    </a:p>
                  </a:txBody>
                  <a:tcPr marL="51435" marR="51435"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pPr>
                      <a:r>
                        <a:rPr lang="en-NZ" sz="1100" b="0" dirty="0">
                          <a:solidFill>
                            <a:srgbClr val="000000"/>
                          </a:solidFill>
                          <a:effectLst/>
                          <a:latin typeface="Calibri"/>
                          <a:ea typeface="Calibri"/>
                          <a:cs typeface="Times New Roman"/>
                        </a:rPr>
                        <a:t>There is a top-down commitment across the financial system to engage all employees in a trust culture backed up by training around the New Zealand way including ethical dilemmas faced as part of working in the sector </a:t>
                      </a:r>
                    </a:p>
                  </a:txBody>
                  <a:tcPr marL="68580" marR="68580"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r>
              <a:tr h="329167">
                <a:tc>
                  <a:txBody>
                    <a:bodyPr/>
                    <a:lstStyle/>
                    <a:p>
                      <a:pPr marL="0" marR="0">
                        <a:lnSpc>
                          <a:spcPct val="107000"/>
                        </a:lnSpc>
                        <a:spcBef>
                          <a:spcPts val="0"/>
                        </a:spcBef>
                        <a:spcAft>
                          <a:spcPts val="600"/>
                        </a:spcAft>
                      </a:pPr>
                      <a:r>
                        <a:rPr lang="en-NZ" sz="1200" dirty="0">
                          <a:effectLst/>
                        </a:rPr>
                        <a:t>4</a:t>
                      </a:r>
                      <a:endParaRPr lang="en-NZ" sz="1200" dirty="0">
                        <a:effectLst/>
                        <a:latin typeface="Calibri"/>
                        <a:ea typeface="Calibri"/>
                        <a:cs typeface="Times New Roman"/>
                      </a:endParaRPr>
                    </a:p>
                  </a:txBody>
                  <a:tcPr marL="51435" marR="51435"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pPr>
                      <a:r>
                        <a:rPr lang="en-NZ" sz="1100" b="0" dirty="0">
                          <a:solidFill>
                            <a:srgbClr val="000000"/>
                          </a:solidFill>
                          <a:effectLst/>
                          <a:latin typeface="Calibri"/>
                          <a:ea typeface="Calibri"/>
                          <a:cs typeface="Times New Roman"/>
                        </a:rPr>
                        <a:t>There is a top-down commitment across the financial system to a trust culture backed up by explicit policies about preventing bribery and corruption.  There is training at each level and within each operational division around the identification of bribery and corruption and the ethical dilemmas faced as part of working in the sector</a:t>
                      </a:r>
                    </a:p>
                  </a:txBody>
                  <a:tcPr marL="68580" marR="68580"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r>
              <a:tr h="436591">
                <a:tc>
                  <a:txBody>
                    <a:bodyPr/>
                    <a:lstStyle/>
                    <a:p>
                      <a:pPr marL="0" marR="0">
                        <a:lnSpc>
                          <a:spcPct val="107000"/>
                        </a:lnSpc>
                        <a:spcBef>
                          <a:spcPts val="0"/>
                        </a:spcBef>
                        <a:spcAft>
                          <a:spcPts val="600"/>
                        </a:spcAft>
                      </a:pPr>
                      <a:r>
                        <a:rPr lang="en-NZ" sz="1200" dirty="0">
                          <a:effectLst/>
                        </a:rPr>
                        <a:t>5</a:t>
                      </a:r>
                      <a:endParaRPr lang="en-NZ" sz="1200" dirty="0">
                        <a:effectLst/>
                        <a:latin typeface="Calibri"/>
                        <a:ea typeface="Calibri"/>
                        <a:cs typeface="Times New Roman"/>
                      </a:endParaRPr>
                    </a:p>
                  </a:txBody>
                  <a:tcPr marL="51435" marR="51435"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pPr>
                      <a:r>
                        <a:rPr lang="en-NZ" sz="1100" b="0" dirty="0">
                          <a:solidFill>
                            <a:srgbClr val="000000"/>
                          </a:solidFill>
                          <a:effectLst/>
                          <a:latin typeface="Calibri"/>
                          <a:ea typeface="Calibri"/>
                          <a:cs typeface="Times New Roman"/>
                        </a:rPr>
                        <a:t>Organisations </a:t>
                      </a:r>
                      <a:r>
                        <a:rPr lang="en-NZ" sz="1100" b="0" dirty="0" smtClean="0">
                          <a:solidFill>
                            <a:srgbClr val="000000"/>
                          </a:solidFill>
                          <a:effectLst/>
                          <a:latin typeface="Calibri"/>
                          <a:ea typeface="Calibri"/>
                          <a:cs typeface="Times New Roman"/>
                        </a:rPr>
                        <a:t>clearly demonstrate </a:t>
                      </a:r>
                      <a:r>
                        <a:rPr lang="en-NZ" sz="1100" b="0" dirty="0">
                          <a:solidFill>
                            <a:srgbClr val="000000"/>
                          </a:solidFill>
                          <a:effectLst/>
                          <a:latin typeface="Calibri"/>
                          <a:ea typeface="Calibri"/>
                          <a:cs typeface="Times New Roman"/>
                        </a:rPr>
                        <a:t>that there are robust steps in place </a:t>
                      </a:r>
                      <a:r>
                        <a:rPr lang="en-NZ" sz="1100" b="0" dirty="0" smtClean="0">
                          <a:solidFill>
                            <a:srgbClr val="000000"/>
                          </a:solidFill>
                          <a:effectLst/>
                          <a:latin typeface="Calibri"/>
                          <a:ea typeface="Calibri"/>
                          <a:cs typeface="Times New Roman"/>
                        </a:rPr>
                        <a:t>in operational</a:t>
                      </a:r>
                      <a:r>
                        <a:rPr lang="en-NZ" sz="1100" b="0" baseline="0" dirty="0" smtClean="0">
                          <a:solidFill>
                            <a:srgbClr val="000000"/>
                          </a:solidFill>
                          <a:effectLst/>
                          <a:latin typeface="Calibri"/>
                          <a:ea typeface="Calibri"/>
                          <a:cs typeface="Times New Roman"/>
                        </a:rPr>
                        <a:t> areas </a:t>
                      </a:r>
                      <a:r>
                        <a:rPr lang="en-NZ" sz="1100" b="0" dirty="0" smtClean="0">
                          <a:solidFill>
                            <a:srgbClr val="000000"/>
                          </a:solidFill>
                          <a:effectLst/>
                          <a:latin typeface="Calibri"/>
                          <a:ea typeface="Calibri"/>
                          <a:cs typeface="Times New Roman"/>
                        </a:rPr>
                        <a:t>to </a:t>
                      </a:r>
                      <a:r>
                        <a:rPr lang="en-NZ" sz="1100" b="0" dirty="0">
                          <a:solidFill>
                            <a:srgbClr val="000000"/>
                          </a:solidFill>
                          <a:effectLst/>
                          <a:latin typeface="Calibri"/>
                          <a:ea typeface="Calibri"/>
                          <a:cs typeface="Times New Roman"/>
                        </a:rPr>
                        <a:t>prevent corruption, including clear channels for whistleblowing and for complaints to be heard and addressed.</a:t>
                      </a:r>
                    </a:p>
                  </a:txBody>
                  <a:tcPr marL="68580" marR="68580"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r>
            </a:tbl>
          </a:graphicData>
        </a:graphic>
      </p:graphicFrame>
      <p:sp>
        <p:nvSpPr>
          <p:cNvPr id="8" name="Title 1"/>
          <p:cNvSpPr txBox="1">
            <a:spLocks/>
          </p:cNvSpPr>
          <p:nvPr/>
        </p:nvSpPr>
        <p:spPr>
          <a:xfrm>
            <a:off x="342900" y="282397"/>
            <a:ext cx="6172200" cy="345544"/>
          </a:xfrm>
          <a:prstGeom prst="rect">
            <a:avLst/>
          </a:prstGeom>
          <a:solidFill>
            <a:srgbClr val="660066"/>
          </a:solidFill>
        </p:spPr>
        <p:style>
          <a:lnRef idx="2">
            <a:schemeClr val="accent6">
              <a:shade val="50000"/>
            </a:schemeClr>
          </a:lnRef>
          <a:fillRef idx="1">
            <a:schemeClr val="accent6"/>
          </a:fillRef>
          <a:effectRef idx="0">
            <a:schemeClr val="accent6"/>
          </a:effectRef>
          <a:fontRef idx="minor">
            <a:schemeClr val="lt1"/>
          </a:fontRef>
        </p:style>
        <p:txBody>
          <a:bodyPr vert="horz" lIns="91440" tIns="45720" rIns="91440" bIns="45720" rtlCol="0" anchor="ctr">
            <a:no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600" dirty="0" smtClean="0"/>
              <a:t>ASSESSMENT QUESTIONS </a:t>
            </a:r>
            <a:r>
              <a:rPr lang="mr-IN" sz="1600" dirty="0" smtClean="0"/>
              <a:t>–</a:t>
            </a:r>
            <a:r>
              <a:rPr lang="en-US" sz="1600" dirty="0" smtClean="0"/>
              <a:t> OPERATIONS</a:t>
            </a:r>
            <a:endParaRPr lang="en-US" sz="1600" dirty="0"/>
          </a:p>
        </p:txBody>
      </p:sp>
      <p:sp>
        <p:nvSpPr>
          <p:cNvPr id="9" name="TextBox 8"/>
          <p:cNvSpPr txBox="1"/>
          <p:nvPr/>
        </p:nvSpPr>
        <p:spPr>
          <a:xfrm>
            <a:off x="2619304" y="4189792"/>
            <a:ext cx="3895796" cy="1077218"/>
          </a:xfrm>
          <a:prstGeom prst="rect">
            <a:avLst/>
          </a:prstGeom>
          <a:solidFill>
            <a:srgbClr val="FF0000"/>
          </a:solidFill>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r>
              <a:rPr lang="en-US" sz="3200" dirty="0" smtClean="0"/>
              <a:t>ALTERNATIVE QUESTION 25</a:t>
            </a:r>
            <a:endParaRPr lang="en-US" sz="3200" dirty="0"/>
          </a:p>
        </p:txBody>
      </p:sp>
    </p:spTree>
    <p:extLst>
      <p:ext uri="{BB962C8B-B14F-4D97-AF65-F5344CB8AC3E}">
        <p14:creationId xmlns:p14="http://schemas.microsoft.com/office/powerpoint/2010/main" val="144599724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884128"/>
            <a:ext cx="6242050" cy="411499"/>
          </a:xfrm>
        </p:spPr>
        <p:txBody>
          <a:bodyPr>
            <a:noAutofit/>
          </a:bodyPr>
          <a:lstStyle/>
          <a:p>
            <a:pPr algn="l"/>
            <a:r>
              <a:rPr lang="en-US" sz="2000" dirty="0" smtClean="0"/>
              <a:t>26. Tracking the risk of corruption and value of integrity systems.</a:t>
            </a:r>
            <a:endParaRPr lang="en-US" sz="2000" dirty="0"/>
          </a:p>
        </p:txBody>
      </p:sp>
      <p:sp>
        <p:nvSpPr>
          <p:cNvPr id="3" name="Content Placeholder 2"/>
          <p:cNvSpPr>
            <a:spLocks noGrp="1"/>
          </p:cNvSpPr>
          <p:nvPr>
            <p:ph idx="1"/>
          </p:nvPr>
        </p:nvSpPr>
        <p:spPr>
          <a:xfrm>
            <a:off x="342900" y="1450860"/>
            <a:ext cx="6172200" cy="3277541"/>
          </a:xfrm>
        </p:spPr>
        <p:txBody>
          <a:bodyPr>
            <a:noAutofit/>
          </a:bodyPr>
          <a:lstStyle/>
          <a:p>
            <a:pPr marL="0" lvl="0" indent="0">
              <a:buNone/>
            </a:pPr>
            <a:r>
              <a:rPr lang="en-NZ" sz="1400" dirty="0" smtClean="0"/>
              <a:t>To what extent are </a:t>
            </a:r>
            <a:r>
              <a:rPr lang="en-NZ" sz="1400" dirty="0"/>
              <a:t>rigorous processes in place and measured, including the regular deployment of trained professionals, to monitor corruption risk in operations? </a:t>
            </a:r>
            <a:endParaRPr lang="en-NZ" sz="1400" dirty="0" smtClean="0"/>
          </a:p>
          <a:p>
            <a:pPr marL="0" lvl="0" indent="0">
              <a:buNone/>
            </a:pPr>
            <a:r>
              <a:rPr lang="en-NZ" sz="1400" dirty="0" smtClean="0"/>
              <a:t>Guidance questions: </a:t>
            </a:r>
          </a:p>
          <a:p>
            <a:r>
              <a:rPr lang="en-NZ" sz="1200" dirty="0" smtClean="0"/>
              <a:t>To </a:t>
            </a:r>
            <a:r>
              <a:rPr lang="en-NZ" sz="1200" dirty="0"/>
              <a:t>what extent do institutions monitor the value their integrity system delivers? </a:t>
            </a:r>
            <a:endParaRPr lang="en-NZ" sz="1200" dirty="0" smtClean="0"/>
          </a:p>
          <a:p>
            <a:r>
              <a:rPr lang="en-NZ" sz="1200" dirty="0" smtClean="0"/>
              <a:t>Do </a:t>
            </a:r>
            <a:r>
              <a:rPr lang="en-NZ" sz="1200" dirty="0"/>
              <a:t>the rigorous processes also describe and evaluate the achievement of improved performances from strong integrity systems</a:t>
            </a:r>
            <a:r>
              <a:rPr lang="en-NZ" sz="1200" dirty="0" smtClean="0"/>
              <a:t>?</a:t>
            </a:r>
            <a:endParaRPr lang="en-NZ" sz="1200" dirty="0"/>
          </a:p>
        </p:txBody>
      </p:sp>
      <p:graphicFrame>
        <p:nvGraphicFramePr>
          <p:cNvPr id="6" name="Table 5"/>
          <p:cNvGraphicFramePr>
            <a:graphicFrameLocks noGrp="1"/>
          </p:cNvGraphicFramePr>
          <p:nvPr>
            <p:extLst>
              <p:ext uri="{D42A27DB-BD31-4B8C-83A1-F6EECF244321}">
                <p14:modId xmlns:p14="http://schemas.microsoft.com/office/powerpoint/2010/main" val="66645236"/>
              </p:ext>
            </p:extLst>
          </p:nvPr>
        </p:nvGraphicFramePr>
        <p:xfrm>
          <a:off x="342900" y="6109462"/>
          <a:ext cx="6172200" cy="2974680"/>
        </p:xfrm>
        <a:graphic>
          <a:graphicData uri="http://schemas.openxmlformats.org/drawingml/2006/table">
            <a:tbl>
              <a:tblPr firstRow="1" bandRow="1">
                <a:tableStyleId>{93296810-A885-4BE3-A3E7-6D5BEEA58F35}</a:tableStyleId>
              </a:tblPr>
              <a:tblGrid>
                <a:gridCol w="797243"/>
                <a:gridCol w="5374957"/>
              </a:tblGrid>
              <a:tr h="321321">
                <a:tc>
                  <a:txBody>
                    <a:bodyPr/>
                    <a:lstStyle/>
                    <a:p>
                      <a:pPr marL="0" marR="0">
                        <a:lnSpc>
                          <a:spcPct val="107000"/>
                        </a:lnSpc>
                        <a:spcBef>
                          <a:spcPts val="0"/>
                        </a:spcBef>
                        <a:spcAft>
                          <a:spcPts val="600"/>
                        </a:spcAft>
                      </a:pPr>
                      <a:r>
                        <a:rPr lang="en-NZ" sz="1200" dirty="0">
                          <a:effectLst/>
                        </a:rPr>
                        <a:t>Score</a:t>
                      </a:r>
                      <a:endParaRPr lang="en-NZ" sz="1200" dirty="0">
                        <a:effectLst/>
                        <a:latin typeface="Calibri"/>
                        <a:ea typeface="Calibri"/>
                        <a:cs typeface="Times New Roman"/>
                      </a:endParaRPr>
                    </a:p>
                  </a:txBody>
                  <a:tcPr marL="51435" marR="51435" marT="0" marB="0">
                    <a:lnB w="12700" cap="flat" cmpd="sng" algn="ctr">
                      <a:solidFill>
                        <a:srgbClr val="8064A2">
                          <a:lumMod val="20000"/>
                          <a:lumOff val="80000"/>
                        </a:srgbClr>
                      </a:solidFill>
                      <a:prstDash val="solid"/>
                      <a:round/>
                      <a:headEnd type="none" w="med" len="med"/>
                      <a:tailEnd type="none" w="med" len="med"/>
                    </a:lnB>
                    <a:solidFill>
                      <a:srgbClr val="660066"/>
                    </a:solidFill>
                  </a:tcPr>
                </a:tc>
                <a:tc>
                  <a:txBody>
                    <a:bodyPr/>
                    <a:lstStyle/>
                    <a:p>
                      <a:pPr marL="0" marR="0">
                        <a:lnSpc>
                          <a:spcPct val="107000"/>
                        </a:lnSpc>
                        <a:spcBef>
                          <a:spcPts val="0"/>
                        </a:spcBef>
                        <a:spcAft>
                          <a:spcPts val="600"/>
                        </a:spcAft>
                      </a:pPr>
                      <a:r>
                        <a:rPr lang="en-NZ" sz="1200" dirty="0" smtClean="0">
                          <a:effectLst/>
                        </a:rPr>
                        <a:t>Assessment</a:t>
                      </a:r>
                      <a:endParaRPr lang="en-NZ" sz="1200" dirty="0">
                        <a:effectLst/>
                        <a:latin typeface="Calibri"/>
                        <a:ea typeface="Calibri"/>
                        <a:cs typeface="Times New Roman"/>
                      </a:endParaRPr>
                    </a:p>
                  </a:txBody>
                  <a:tcPr marL="51435" marR="51435" marT="0" marB="0">
                    <a:lnB w="12700" cap="flat" cmpd="sng" algn="ctr">
                      <a:solidFill>
                        <a:srgbClr val="8064A2">
                          <a:lumMod val="20000"/>
                          <a:lumOff val="80000"/>
                        </a:srgbClr>
                      </a:solidFill>
                      <a:prstDash val="solid"/>
                      <a:round/>
                      <a:headEnd type="none" w="med" len="med"/>
                      <a:tailEnd type="none" w="med" len="med"/>
                    </a:lnB>
                    <a:solidFill>
                      <a:srgbClr val="660066"/>
                    </a:solidFill>
                  </a:tcPr>
                </a:tc>
              </a:tr>
              <a:tr h="321321">
                <a:tc>
                  <a:txBody>
                    <a:bodyPr/>
                    <a:lstStyle/>
                    <a:p>
                      <a:pPr marL="0" marR="0">
                        <a:lnSpc>
                          <a:spcPct val="107000"/>
                        </a:lnSpc>
                        <a:spcBef>
                          <a:spcPts val="0"/>
                        </a:spcBef>
                        <a:spcAft>
                          <a:spcPts val="600"/>
                        </a:spcAft>
                      </a:pPr>
                      <a:r>
                        <a:rPr lang="en-NZ" sz="1200" dirty="0">
                          <a:effectLst/>
                        </a:rPr>
                        <a:t>1</a:t>
                      </a:r>
                      <a:endParaRPr lang="en-NZ" sz="1200" dirty="0">
                        <a:effectLst/>
                        <a:latin typeface="Calibri"/>
                        <a:ea typeface="Calibri"/>
                        <a:cs typeface="Times New Roman"/>
                      </a:endParaRPr>
                    </a:p>
                  </a:txBody>
                  <a:tcPr marL="51435" marR="51435"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pPr>
                      <a:r>
                        <a:rPr lang="en-NZ" sz="1100" b="0" dirty="0" smtClean="0">
                          <a:solidFill>
                            <a:schemeClr val="tx1"/>
                          </a:solidFill>
                          <a:effectLst/>
                          <a:latin typeface="Calibri"/>
                          <a:ea typeface="Calibri"/>
                          <a:cs typeface="Times New Roman"/>
                        </a:rPr>
                        <a:t>Very weak: Financial </a:t>
                      </a:r>
                      <a:r>
                        <a:rPr lang="en-NZ" sz="1100" b="0" dirty="0">
                          <a:solidFill>
                            <a:schemeClr val="tx1"/>
                          </a:solidFill>
                          <a:effectLst/>
                          <a:latin typeface="Calibri"/>
                          <a:ea typeface="Calibri"/>
                          <a:cs typeface="Times New Roman"/>
                        </a:rPr>
                        <a:t>system with small proportion of trained professionals focused on fraud</a:t>
                      </a:r>
                    </a:p>
                  </a:txBody>
                  <a:tcPr marL="68580" marR="68580"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r>
              <a:tr h="321321">
                <a:tc>
                  <a:txBody>
                    <a:bodyPr/>
                    <a:lstStyle/>
                    <a:p>
                      <a:pPr marL="0" marR="0">
                        <a:lnSpc>
                          <a:spcPct val="107000"/>
                        </a:lnSpc>
                        <a:spcBef>
                          <a:spcPts val="0"/>
                        </a:spcBef>
                        <a:spcAft>
                          <a:spcPts val="600"/>
                        </a:spcAft>
                      </a:pPr>
                      <a:r>
                        <a:rPr lang="en-NZ" sz="1200" dirty="0">
                          <a:effectLst/>
                        </a:rPr>
                        <a:t>2</a:t>
                      </a:r>
                      <a:endParaRPr lang="en-NZ" sz="1200" dirty="0">
                        <a:effectLst/>
                        <a:latin typeface="Calibri"/>
                        <a:ea typeface="Calibri"/>
                        <a:cs typeface="Times New Roman"/>
                      </a:endParaRPr>
                    </a:p>
                  </a:txBody>
                  <a:tcPr marL="51435" marR="51435"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pPr>
                      <a:r>
                        <a:rPr lang="en-NZ" sz="1100" b="0" dirty="0" smtClean="0">
                          <a:solidFill>
                            <a:schemeClr val="tx1"/>
                          </a:solidFill>
                          <a:effectLst/>
                          <a:latin typeface="Calibri"/>
                          <a:ea typeface="Calibri"/>
                          <a:cs typeface="Times New Roman"/>
                        </a:rPr>
                        <a:t>Weak: Financial </a:t>
                      </a:r>
                      <a:r>
                        <a:rPr lang="en-NZ" sz="1100" b="0" dirty="0">
                          <a:solidFill>
                            <a:schemeClr val="tx1"/>
                          </a:solidFill>
                          <a:effectLst/>
                          <a:latin typeface="Calibri"/>
                          <a:ea typeface="Calibri"/>
                          <a:cs typeface="Times New Roman"/>
                        </a:rPr>
                        <a:t>system with trained professionals focused on clearly defined prevention of fraud, bribery and corruption</a:t>
                      </a:r>
                    </a:p>
                  </a:txBody>
                  <a:tcPr marL="68580" marR="68580"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r>
              <a:tr h="321321">
                <a:tc>
                  <a:txBody>
                    <a:bodyPr/>
                    <a:lstStyle/>
                    <a:p>
                      <a:pPr marL="0" marR="0">
                        <a:lnSpc>
                          <a:spcPct val="107000"/>
                        </a:lnSpc>
                        <a:spcBef>
                          <a:spcPts val="0"/>
                        </a:spcBef>
                        <a:spcAft>
                          <a:spcPts val="600"/>
                        </a:spcAft>
                      </a:pPr>
                      <a:r>
                        <a:rPr lang="en-NZ" sz="1200" dirty="0">
                          <a:effectLst/>
                        </a:rPr>
                        <a:t>3</a:t>
                      </a:r>
                      <a:endParaRPr lang="en-NZ" sz="1200" dirty="0">
                        <a:effectLst/>
                        <a:latin typeface="Calibri"/>
                        <a:ea typeface="Calibri"/>
                        <a:cs typeface="Times New Roman"/>
                      </a:endParaRPr>
                    </a:p>
                  </a:txBody>
                  <a:tcPr marL="51435" marR="51435"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pPr>
                      <a:r>
                        <a:rPr lang="en-NZ" sz="1100" b="0" dirty="0" smtClean="0">
                          <a:solidFill>
                            <a:schemeClr val="tx1"/>
                          </a:solidFill>
                          <a:effectLst/>
                          <a:latin typeface="Calibri"/>
                          <a:ea typeface="Calibri"/>
                          <a:cs typeface="Times New Roman"/>
                        </a:rPr>
                        <a:t>Moderate: Financial </a:t>
                      </a:r>
                      <a:r>
                        <a:rPr lang="en-NZ" sz="1100" b="0" dirty="0">
                          <a:solidFill>
                            <a:schemeClr val="tx1"/>
                          </a:solidFill>
                          <a:effectLst/>
                          <a:latin typeface="Calibri"/>
                          <a:ea typeface="Calibri"/>
                          <a:cs typeface="Times New Roman"/>
                        </a:rPr>
                        <a:t>system with trained professionals to ensure that there is an effective corruption prevention process that measures, monitors and reports cases of fraud, bribery and corruption</a:t>
                      </a:r>
                    </a:p>
                  </a:txBody>
                  <a:tcPr marL="68580" marR="68580"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r>
              <a:tr h="329167">
                <a:tc>
                  <a:txBody>
                    <a:bodyPr/>
                    <a:lstStyle/>
                    <a:p>
                      <a:pPr marL="0" marR="0">
                        <a:lnSpc>
                          <a:spcPct val="107000"/>
                        </a:lnSpc>
                        <a:spcBef>
                          <a:spcPts val="0"/>
                        </a:spcBef>
                        <a:spcAft>
                          <a:spcPts val="600"/>
                        </a:spcAft>
                      </a:pPr>
                      <a:r>
                        <a:rPr lang="en-NZ" sz="1200" dirty="0">
                          <a:effectLst/>
                        </a:rPr>
                        <a:t>4</a:t>
                      </a:r>
                      <a:endParaRPr lang="en-NZ" sz="1200" dirty="0">
                        <a:effectLst/>
                        <a:latin typeface="Calibri"/>
                        <a:ea typeface="Calibri"/>
                        <a:cs typeface="Times New Roman"/>
                      </a:endParaRPr>
                    </a:p>
                  </a:txBody>
                  <a:tcPr marL="51435" marR="51435"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pPr>
                      <a:r>
                        <a:rPr lang="en-NZ" sz="1100" b="0" dirty="0" smtClean="0">
                          <a:solidFill>
                            <a:schemeClr val="tx1"/>
                          </a:solidFill>
                          <a:effectLst/>
                          <a:latin typeface="Calibri"/>
                          <a:ea typeface="Calibri"/>
                          <a:cs typeface="Times New Roman"/>
                        </a:rPr>
                        <a:t>Strong: Financial </a:t>
                      </a:r>
                      <a:r>
                        <a:rPr lang="en-NZ" sz="1100" b="0" dirty="0">
                          <a:solidFill>
                            <a:schemeClr val="tx1"/>
                          </a:solidFill>
                          <a:effectLst/>
                          <a:latin typeface="Calibri"/>
                          <a:ea typeface="Calibri"/>
                          <a:cs typeface="Times New Roman"/>
                        </a:rPr>
                        <a:t>system with trained professionals to ensure that there is an effective corruption prevention process that measures, monitors and reports cases of fraud, bribery and corruption with continuous review processes about key areas for improvement and what works best.</a:t>
                      </a:r>
                    </a:p>
                  </a:txBody>
                  <a:tcPr marL="68580" marR="68580"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r>
              <a:tr h="436591">
                <a:tc>
                  <a:txBody>
                    <a:bodyPr/>
                    <a:lstStyle/>
                    <a:p>
                      <a:pPr marL="0" marR="0">
                        <a:lnSpc>
                          <a:spcPct val="107000"/>
                        </a:lnSpc>
                        <a:spcBef>
                          <a:spcPts val="0"/>
                        </a:spcBef>
                        <a:spcAft>
                          <a:spcPts val="600"/>
                        </a:spcAft>
                      </a:pPr>
                      <a:r>
                        <a:rPr lang="en-NZ" sz="1200" dirty="0">
                          <a:effectLst/>
                        </a:rPr>
                        <a:t>5</a:t>
                      </a:r>
                      <a:endParaRPr lang="en-NZ" sz="1200" dirty="0">
                        <a:effectLst/>
                        <a:latin typeface="Calibri"/>
                        <a:ea typeface="Calibri"/>
                        <a:cs typeface="Times New Roman"/>
                      </a:endParaRPr>
                    </a:p>
                  </a:txBody>
                  <a:tcPr marL="51435" marR="51435"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pPr>
                      <a:r>
                        <a:rPr lang="en-NZ" sz="1100" b="0" dirty="0" smtClean="0">
                          <a:solidFill>
                            <a:schemeClr val="tx1"/>
                          </a:solidFill>
                          <a:effectLst/>
                          <a:latin typeface="Calibri"/>
                          <a:ea typeface="Calibri"/>
                          <a:cs typeface="Times New Roman"/>
                        </a:rPr>
                        <a:t>Very strong: All </a:t>
                      </a:r>
                      <a:r>
                        <a:rPr lang="en-NZ" sz="1100" b="0" dirty="0">
                          <a:solidFill>
                            <a:schemeClr val="tx1"/>
                          </a:solidFill>
                          <a:effectLst/>
                          <a:latin typeface="Calibri"/>
                          <a:ea typeface="Calibri"/>
                          <a:cs typeface="Times New Roman"/>
                        </a:rPr>
                        <a:t>elements above plus leadership from the top and within the financial system to promote the effectiveness of corruption prevention programmes and to assist customers to build their lives and businesses because of the certainty and security that comes from the strong integrity of the financial system.</a:t>
                      </a:r>
                    </a:p>
                  </a:txBody>
                  <a:tcPr marL="68580" marR="68580"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r>
            </a:tbl>
          </a:graphicData>
        </a:graphic>
      </p:graphicFrame>
      <p:sp>
        <p:nvSpPr>
          <p:cNvPr id="8" name="Title 1"/>
          <p:cNvSpPr txBox="1">
            <a:spLocks/>
          </p:cNvSpPr>
          <p:nvPr/>
        </p:nvSpPr>
        <p:spPr>
          <a:xfrm>
            <a:off x="342900" y="284321"/>
            <a:ext cx="6172200" cy="345544"/>
          </a:xfrm>
          <a:prstGeom prst="rect">
            <a:avLst/>
          </a:prstGeom>
          <a:solidFill>
            <a:srgbClr val="660066"/>
          </a:solidFill>
        </p:spPr>
        <p:style>
          <a:lnRef idx="2">
            <a:schemeClr val="accent6">
              <a:shade val="50000"/>
            </a:schemeClr>
          </a:lnRef>
          <a:fillRef idx="1">
            <a:schemeClr val="accent6"/>
          </a:fillRef>
          <a:effectRef idx="0">
            <a:schemeClr val="accent6"/>
          </a:effectRef>
          <a:fontRef idx="minor">
            <a:schemeClr val="lt1"/>
          </a:fontRef>
        </p:style>
        <p:txBody>
          <a:bodyPr vert="horz" lIns="91440" tIns="45720" rIns="91440" bIns="45720" rtlCol="0" anchor="ctr">
            <a:no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600" dirty="0" smtClean="0"/>
              <a:t>ASSESSMENT QUESTIONS </a:t>
            </a:r>
            <a:r>
              <a:rPr lang="mr-IN" sz="1600" dirty="0" smtClean="0"/>
              <a:t>–</a:t>
            </a:r>
            <a:r>
              <a:rPr lang="en-US" sz="1600" dirty="0" smtClean="0"/>
              <a:t> OPERATIONS</a:t>
            </a:r>
            <a:endParaRPr lang="en-US" sz="1600" dirty="0"/>
          </a:p>
        </p:txBody>
      </p:sp>
    </p:spTree>
    <p:extLst>
      <p:ext uri="{BB962C8B-B14F-4D97-AF65-F5344CB8AC3E}">
        <p14:creationId xmlns:p14="http://schemas.microsoft.com/office/powerpoint/2010/main" val="11215486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Part 2: Draft questions</a:t>
            </a:r>
            <a:endParaRPr lang="en-US" dirty="0"/>
          </a:p>
        </p:txBody>
      </p:sp>
    </p:spTree>
    <p:extLst>
      <p:ext uri="{BB962C8B-B14F-4D97-AF65-F5344CB8AC3E}">
        <p14:creationId xmlns:p14="http://schemas.microsoft.com/office/powerpoint/2010/main" val="34132314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697090"/>
            <a:ext cx="6242050" cy="411499"/>
          </a:xfrm>
        </p:spPr>
        <p:txBody>
          <a:bodyPr>
            <a:noAutofit/>
          </a:bodyPr>
          <a:lstStyle/>
          <a:p>
            <a:pPr algn="l"/>
            <a:r>
              <a:rPr lang="en-US" sz="2000" dirty="0" smtClean="0"/>
              <a:t>27. Private contractors in operational roles.</a:t>
            </a:r>
            <a:endParaRPr lang="en-US" sz="2000" dirty="0"/>
          </a:p>
        </p:txBody>
      </p:sp>
      <p:sp>
        <p:nvSpPr>
          <p:cNvPr id="3" name="Content Placeholder 2"/>
          <p:cNvSpPr>
            <a:spLocks noGrp="1"/>
          </p:cNvSpPr>
          <p:nvPr>
            <p:ph idx="1"/>
          </p:nvPr>
        </p:nvSpPr>
        <p:spPr>
          <a:xfrm>
            <a:off x="342900" y="1450860"/>
            <a:ext cx="6172200" cy="3277541"/>
          </a:xfrm>
        </p:spPr>
        <p:txBody>
          <a:bodyPr>
            <a:noAutofit/>
          </a:bodyPr>
          <a:lstStyle/>
          <a:p>
            <a:pPr marL="0" lvl="0" indent="0">
              <a:buNone/>
            </a:pPr>
            <a:r>
              <a:rPr lang="en-NZ" sz="1400" dirty="0" smtClean="0"/>
              <a:t>How well do integrity expectations and practices extend to private contractors working in the financial system?</a:t>
            </a:r>
          </a:p>
          <a:p>
            <a:pPr marL="0" lvl="0" indent="0">
              <a:buNone/>
            </a:pPr>
            <a:r>
              <a:rPr lang="en-NZ" sz="1400" dirty="0"/>
              <a:t>A</a:t>
            </a:r>
            <a:r>
              <a:rPr lang="en-NZ" sz="1400" dirty="0" smtClean="0"/>
              <a:t>re </a:t>
            </a:r>
            <a:r>
              <a:rPr lang="en-NZ" sz="1400" dirty="0"/>
              <a:t>private contractors employed for particular operational roles, and if so, does due diligence in their appointment and delivery ensure they are subject to the same integrity risk checks and the same levels of scrutiny in operations as for paid employees?</a:t>
            </a:r>
          </a:p>
        </p:txBody>
      </p:sp>
      <p:graphicFrame>
        <p:nvGraphicFramePr>
          <p:cNvPr id="6" name="Table 5"/>
          <p:cNvGraphicFramePr>
            <a:graphicFrameLocks noGrp="1"/>
          </p:cNvGraphicFramePr>
          <p:nvPr>
            <p:extLst>
              <p:ext uri="{D42A27DB-BD31-4B8C-83A1-F6EECF244321}">
                <p14:modId xmlns:p14="http://schemas.microsoft.com/office/powerpoint/2010/main" val="2712719348"/>
              </p:ext>
            </p:extLst>
          </p:nvPr>
        </p:nvGraphicFramePr>
        <p:xfrm>
          <a:off x="342900" y="5758206"/>
          <a:ext cx="6172200" cy="3154068"/>
        </p:xfrm>
        <a:graphic>
          <a:graphicData uri="http://schemas.openxmlformats.org/drawingml/2006/table">
            <a:tbl>
              <a:tblPr firstRow="1" bandRow="1">
                <a:tableStyleId>{93296810-A885-4BE3-A3E7-6D5BEEA58F35}</a:tableStyleId>
              </a:tblPr>
              <a:tblGrid>
                <a:gridCol w="797243"/>
                <a:gridCol w="5374957"/>
              </a:tblGrid>
              <a:tr h="321321">
                <a:tc>
                  <a:txBody>
                    <a:bodyPr/>
                    <a:lstStyle/>
                    <a:p>
                      <a:pPr marL="0" marR="0">
                        <a:lnSpc>
                          <a:spcPct val="107000"/>
                        </a:lnSpc>
                        <a:spcBef>
                          <a:spcPts val="0"/>
                        </a:spcBef>
                        <a:spcAft>
                          <a:spcPts val="600"/>
                        </a:spcAft>
                      </a:pPr>
                      <a:r>
                        <a:rPr lang="en-NZ" sz="1200" dirty="0">
                          <a:effectLst/>
                        </a:rPr>
                        <a:t>Score</a:t>
                      </a:r>
                      <a:endParaRPr lang="en-NZ" sz="1200" dirty="0">
                        <a:effectLst/>
                        <a:latin typeface="Calibri"/>
                        <a:ea typeface="Calibri"/>
                        <a:cs typeface="Times New Roman"/>
                      </a:endParaRPr>
                    </a:p>
                  </a:txBody>
                  <a:tcPr marL="51435" marR="51435" marT="0" marB="0">
                    <a:lnB w="12700" cap="flat" cmpd="sng" algn="ctr">
                      <a:solidFill>
                        <a:srgbClr val="8064A2">
                          <a:lumMod val="20000"/>
                          <a:lumOff val="80000"/>
                        </a:srgbClr>
                      </a:solidFill>
                      <a:prstDash val="solid"/>
                      <a:round/>
                      <a:headEnd type="none" w="med" len="med"/>
                      <a:tailEnd type="none" w="med" len="med"/>
                    </a:lnB>
                    <a:solidFill>
                      <a:srgbClr val="660066"/>
                    </a:solidFill>
                  </a:tcPr>
                </a:tc>
                <a:tc>
                  <a:txBody>
                    <a:bodyPr/>
                    <a:lstStyle/>
                    <a:p>
                      <a:pPr marL="0" marR="0">
                        <a:lnSpc>
                          <a:spcPct val="107000"/>
                        </a:lnSpc>
                        <a:spcBef>
                          <a:spcPts val="0"/>
                        </a:spcBef>
                        <a:spcAft>
                          <a:spcPts val="600"/>
                        </a:spcAft>
                      </a:pPr>
                      <a:r>
                        <a:rPr lang="en-NZ" sz="1200" dirty="0" smtClean="0">
                          <a:effectLst/>
                        </a:rPr>
                        <a:t>Assessment</a:t>
                      </a:r>
                      <a:endParaRPr lang="en-NZ" sz="1200" dirty="0">
                        <a:effectLst/>
                        <a:latin typeface="Calibri"/>
                        <a:ea typeface="Calibri"/>
                        <a:cs typeface="Times New Roman"/>
                      </a:endParaRPr>
                    </a:p>
                  </a:txBody>
                  <a:tcPr marL="51435" marR="51435" marT="0" marB="0">
                    <a:lnB w="12700" cap="flat" cmpd="sng" algn="ctr">
                      <a:solidFill>
                        <a:srgbClr val="8064A2">
                          <a:lumMod val="20000"/>
                          <a:lumOff val="80000"/>
                        </a:srgbClr>
                      </a:solidFill>
                      <a:prstDash val="solid"/>
                      <a:round/>
                      <a:headEnd type="none" w="med" len="med"/>
                      <a:tailEnd type="none" w="med" len="med"/>
                    </a:lnB>
                    <a:solidFill>
                      <a:srgbClr val="660066"/>
                    </a:solidFill>
                  </a:tcPr>
                </a:tc>
              </a:tr>
              <a:tr h="321321">
                <a:tc>
                  <a:txBody>
                    <a:bodyPr/>
                    <a:lstStyle/>
                    <a:p>
                      <a:pPr marL="0" marR="0">
                        <a:lnSpc>
                          <a:spcPct val="107000"/>
                        </a:lnSpc>
                        <a:spcBef>
                          <a:spcPts val="0"/>
                        </a:spcBef>
                        <a:spcAft>
                          <a:spcPts val="600"/>
                        </a:spcAft>
                      </a:pPr>
                      <a:r>
                        <a:rPr lang="en-NZ" sz="1200" dirty="0">
                          <a:effectLst/>
                        </a:rPr>
                        <a:t>1</a:t>
                      </a:r>
                      <a:endParaRPr lang="en-NZ" sz="1200" dirty="0">
                        <a:effectLst/>
                        <a:latin typeface="Calibri"/>
                        <a:ea typeface="Calibri"/>
                        <a:cs typeface="Times New Roman"/>
                      </a:endParaRPr>
                    </a:p>
                  </a:txBody>
                  <a:tcPr marL="51435" marR="51435"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pPr>
                      <a:r>
                        <a:rPr lang="en-NZ" sz="1100" b="0" dirty="0">
                          <a:solidFill>
                            <a:srgbClr val="000000"/>
                          </a:solidFill>
                          <a:effectLst/>
                          <a:latin typeface="Calibri"/>
                          <a:ea typeface="Calibri"/>
                          <a:cs typeface="Times New Roman"/>
                        </a:rPr>
                        <a:t>Most private contractors across the financial system have written contracts.</a:t>
                      </a:r>
                    </a:p>
                  </a:txBody>
                  <a:tcPr marL="68580" marR="68580"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r>
              <a:tr h="321321">
                <a:tc>
                  <a:txBody>
                    <a:bodyPr/>
                    <a:lstStyle/>
                    <a:p>
                      <a:pPr marL="0" marR="0">
                        <a:lnSpc>
                          <a:spcPct val="107000"/>
                        </a:lnSpc>
                        <a:spcBef>
                          <a:spcPts val="0"/>
                        </a:spcBef>
                        <a:spcAft>
                          <a:spcPts val="600"/>
                        </a:spcAft>
                      </a:pPr>
                      <a:r>
                        <a:rPr lang="en-NZ" sz="1200" dirty="0">
                          <a:effectLst/>
                        </a:rPr>
                        <a:t>2</a:t>
                      </a:r>
                      <a:endParaRPr lang="en-NZ" sz="1200" dirty="0">
                        <a:effectLst/>
                        <a:latin typeface="Calibri"/>
                        <a:ea typeface="Calibri"/>
                        <a:cs typeface="Times New Roman"/>
                      </a:endParaRPr>
                    </a:p>
                  </a:txBody>
                  <a:tcPr marL="51435" marR="51435"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pPr>
                      <a:r>
                        <a:rPr lang="en-NZ" sz="1100" b="0" dirty="0">
                          <a:solidFill>
                            <a:srgbClr val="000000"/>
                          </a:solidFill>
                          <a:effectLst/>
                          <a:latin typeface="Calibri"/>
                          <a:ea typeface="Calibri"/>
                          <a:cs typeface="Times New Roman"/>
                        </a:rPr>
                        <a:t>Private contractors employed throughout the financial system usually have a formal contracting/ engagement process and are engaged with a written </a:t>
                      </a:r>
                      <a:r>
                        <a:rPr lang="en-NZ" sz="1100" b="0" dirty="0" smtClean="0">
                          <a:solidFill>
                            <a:srgbClr val="000000"/>
                          </a:solidFill>
                          <a:effectLst/>
                          <a:latin typeface="Calibri"/>
                          <a:ea typeface="Calibri"/>
                          <a:cs typeface="Times New Roman"/>
                        </a:rPr>
                        <a:t>contract.</a:t>
                      </a:r>
                      <a:endParaRPr lang="en-NZ" sz="1100" b="0" dirty="0">
                        <a:solidFill>
                          <a:srgbClr val="000000"/>
                        </a:solidFill>
                        <a:effectLst/>
                        <a:latin typeface="Calibri"/>
                        <a:ea typeface="Calibri"/>
                        <a:cs typeface="Times New Roman"/>
                      </a:endParaRPr>
                    </a:p>
                  </a:txBody>
                  <a:tcPr marL="68580" marR="68580"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r>
              <a:tr h="321321">
                <a:tc>
                  <a:txBody>
                    <a:bodyPr/>
                    <a:lstStyle/>
                    <a:p>
                      <a:pPr marL="0" marR="0">
                        <a:lnSpc>
                          <a:spcPct val="107000"/>
                        </a:lnSpc>
                        <a:spcBef>
                          <a:spcPts val="0"/>
                        </a:spcBef>
                        <a:spcAft>
                          <a:spcPts val="600"/>
                        </a:spcAft>
                      </a:pPr>
                      <a:r>
                        <a:rPr lang="en-NZ" sz="1200" dirty="0">
                          <a:effectLst/>
                        </a:rPr>
                        <a:t>3</a:t>
                      </a:r>
                      <a:endParaRPr lang="en-NZ" sz="1200" dirty="0">
                        <a:effectLst/>
                        <a:latin typeface="Calibri"/>
                        <a:ea typeface="Calibri"/>
                        <a:cs typeface="Times New Roman"/>
                      </a:endParaRPr>
                    </a:p>
                  </a:txBody>
                  <a:tcPr marL="51435" marR="51435"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pPr>
                      <a:r>
                        <a:rPr lang="en-NZ" sz="1100" b="0" dirty="0">
                          <a:solidFill>
                            <a:srgbClr val="000000"/>
                          </a:solidFill>
                          <a:effectLst/>
                          <a:latin typeface="Calibri"/>
                          <a:ea typeface="Calibri"/>
                          <a:cs typeface="Times New Roman"/>
                        </a:rPr>
                        <a:t>Private contractors employed throughout the financial system usually have a formal contracting/ engagement process and are engaged with a written contract that includes provisions defining unacceptable activities including bribery and </a:t>
                      </a:r>
                      <a:r>
                        <a:rPr lang="en-NZ" sz="1100" b="0" dirty="0" smtClean="0">
                          <a:solidFill>
                            <a:srgbClr val="000000"/>
                          </a:solidFill>
                          <a:effectLst/>
                          <a:latin typeface="Calibri"/>
                          <a:ea typeface="Calibri"/>
                          <a:cs typeface="Times New Roman"/>
                        </a:rPr>
                        <a:t>corruption.</a:t>
                      </a:r>
                      <a:endParaRPr lang="en-NZ" sz="1100" b="0" dirty="0">
                        <a:solidFill>
                          <a:srgbClr val="000000"/>
                        </a:solidFill>
                        <a:effectLst/>
                        <a:latin typeface="Calibri"/>
                        <a:ea typeface="Calibri"/>
                        <a:cs typeface="Times New Roman"/>
                      </a:endParaRPr>
                    </a:p>
                  </a:txBody>
                  <a:tcPr marL="68580" marR="68580"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r>
              <a:tr h="329167">
                <a:tc>
                  <a:txBody>
                    <a:bodyPr/>
                    <a:lstStyle/>
                    <a:p>
                      <a:pPr marL="0" marR="0">
                        <a:lnSpc>
                          <a:spcPct val="107000"/>
                        </a:lnSpc>
                        <a:spcBef>
                          <a:spcPts val="0"/>
                        </a:spcBef>
                        <a:spcAft>
                          <a:spcPts val="600"/>
                        </a:spcAft>
                      </a:pPr>
                      <a:r>
                        <a:rPr lang="en-NZ" sz="1200" dirty="0">
                          <a:effectLst/>
                        </a:rPr>
                        <a:t>4</a:t>
                      </a:r>
                      <a:endParaRPr lang="en-NZ" sz="1200" dirty="0">
                        <a:effectLst/>
                        <a:latin typeface="Calibri"/>
                        <a:ea typeface="Calibri"/>
                        <a:cs typeface="Times New Roman"/>
                      </a:endParaRPr>
                    </a:p>
                  </a:txBody>
                  <a:tcPr marL="51435" marR="51435"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pPr>
                      <a:r>
                        <a:rPr lang="en-NZ" sz="1100" b="0" dirty="0">
                          <a:solidFill>
                            <a:srgbClr val="000000"/>
                          </a:solidFill>
                          <a:effectLst/>
                          <a:latin typeface="Calibri"/>
                          <a:ea typeface="Calibri"/>
                          <a:cs typeface="Times New Roman"/>
                        </a:rPr>
                        <a:t>Private contractors employed throughout the financial system are subject to the same due diligence as permanent staff working at the same level through a formal contracting/ engagement process. They are engaged with a written contract that includes the same provisions as in staff agreements, including codes of conduct that define unacceptable activities including bribery and </a:t>
                      </a:r>
                      <a:r>
                        <a:rPr lang="en-NZ" sz="1100" b="0" dirty="0" smtClean="0">
                          <a:solidFill>
                            <a:srgbClr val="000000"/>
                          </a:solidFill>
                          <a:effectLst/>
                          <a:latin typeface="Calibri"/>
                          <a:ea typeface="Calibri"/>
                          <a:cs typeface="Times New Roman"/>
                        </a:rPr>
                        <a:t>corruption.</a:t>
                      </a:r>
                      <a:endParaRPr lang="en-NZ" sz="1100" b="0" dirty="0">
                        <a:solidFill>
                          <a:srgbClr val="000000"/>
                        </a:solidFill>
                        <a:effectLst/>
                        <a:latin typeface="Calibri"/>
                        <a:ea typeface="Calibri"/>
                        <a:cs typeface="Times New Roman"/>
                      </a:endParaRPr>
                    </a:p>
                  </a:txBody>
                  <a:tcPr marL="68580" marR="68580"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r>
              <a:tr h="436591">
                <a:tc>
                  <a:txBody>
                    <a:bodyPr/>
                    <a:lstStyle/>
                    <a:p>
                      <a:pPr marL="0" marR="0">
                        <a:lnSpc>
                          <a:spcPct val="107000"/>
                        </a:lnSpc>
                        <a:spcBef>
                          <a:spcPts val="0"/>
                        </a:spcBef>
                        <a:spcAft>
                          <a:spcPts val="600"/>
                        </a:spcAft>
                      </a:pPr>
                      <a:r>
                        <a:rPr lang="en-NZ" sz="1200" dirty="0">
                          <a:effectLst/>
                        </a:rPr>
                        <a:t>5</a:t>
                      </a:r>
                      <a:endParaRPr lang="en-NZ" sz="1200" dirty="0">
                        <a:effectLst/>
                        <a:latin typeface="Calibri"/>
                        <a:ea typeface="Calibri"/>
                        <a:cs typeface="Times New Roman"/>
                      </a:endParaRPr>
                    </a:p>
                  </a:txBody>
                  <a:tcPr marL="51435" marR="51435"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pPr>
                      <a:r>
                        <a:rPr lang="en-NZ" sz="1100" b="0" dirty="0">
                          <a:solidFill>
                            <a:srgbClr val="000000"/>
                          </a:solidFill>
                          <a:effectLst/>
                          <a:latin typeface="Calibri"/>
                          <a:ea typeface="Calibri"/>
                          <a:cs typeface="Times New Roman"/>
                        </a:rPr>
                        <a:t>The financial system promotes (including on its website), its strong and robust contracting approach, where contractors observe the same strong integrity policies as permanent staff, as part of its contracting/tendering processes and as written sections or schedules included in the contracts.</a:t>
                      </a:r>
                    </a:p>
                  </a:txBody>
                  <a:tcPr marL="68580" marR="68580"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r>
            </a:tbl>
          </a:graphicData>
        </a:graphic>
      </p:graphicFrame>
      <p:sp>
        <p:nvSpPr>
          <p:cNvPr id="8" name="Title 1"/>
          <p:cNvSpPr txBox="1">
            <a:spLocks/>
          </p:cNvSpPr>
          <p:nvPr/>
        </p:nvSpPr>
        <p:spPr>
          <a:xfrm>
            <a:off x="342900" y="269065"/>
            <a:ext cx="6172200" cy="345544"/>
          </a:xfrm>
          <a:prstGeom prst="rect">
            <a:avLst/>
          </a:prstGeom>
          <a:solidFill>
            <a:srgbClr val="660066"/>
          </a:solidFill>
        </p:spPr>
        <p:style>
          <a:lnRef idx="2">
            <a:schemeClr val="accent6">
              <a:shade val="50000"/>
            </a:schemeClr>
          </a:lnRef>
          <a:fillRef idx="1">
            <a:schemeClr val="accent6"/>
          </a:fillRef>
          <a:effectRef idx="0">
            <a:schemeClr val="accent6"/>
          </a:effectRef>
          <a:fontRef idx="minor">
            <a:schemeClr val="lt1"/>
          </a:fontRef>
        </p:style>
        <p:txBody>
          <a:bodyPr vert="horz" lIns="91440" tIns="45720" rIns="91440" bIns="45720" rtlCol="0" anchor="ctr">
            <a:no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600" dirty="0" smtClean="0"/>
              <a:t>ASSESSMENT QUESTIONS </a:t>
            </a:r>
            <a:r>
              <a:rPr lang="mr-IN" sz="1600" dirty="0" smtClean="0"/>
              <a:t>–</a:t>
            </a:r>
            <a:r>
              <a:rPr lang="en-US" sz="1600" dirty="0" smtClean="0"/>
              <a:t> OPERATIONS</a:t>
            </a:r>
            <a:endParaRPr lang="en-US" sz="1600" dirty="0"/>
          </a:p>
        </p:txBody>
      </p:sp>
    </p:spTree>
    <p:extLst>
      <p:ext uri="{BB962C8B-B14F-4D97-AF65-F5344CB8AC3E}">
        <p14:creationId xmlns:p14="http://schemas.microsoft.com/office/powerpoint/2010/main" val="112154861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884128"/>
            <a:ext cx="6242050" cy="411499"/>
          </a:xfrm>
        </p:spPr>
        <p:txBody>
          <a:bodyPr>
            <a:noAutofit/>
          </a:bodyPr>
          <a:lstStyle/>
          <a:p>
            <a:pPr algn="l"/>
            <a:r>
              <a:rPr lang="en-US" sz="2000" dirty="0" smtClean="0"/>
              <a:t>28. The New Zealand Story: helping build the national reputation</a:t>
            </a:r>
            <a:endParaRPr lang="en-US" sz="2000" dirty="0"/>
          </a:p>
        </p:txBody>
      </p:sp>
      <p:sp>
        <p:nvSpPr>
          <p:cNvPr id="3" name="Content Placeholder 2"/>
          <p:cNvSpPr>
            <a:spLocks noGrp="1"/>
          </p:cNvSpPr>
          <p:nvPr>
            <p:ph idx="1"/>
          </p:nvPr>
        </p:nvSpPr>
        <p:spPr>
          <a:xfrm>
            <a:off x="342900" y="1450860"/>
            <a:ext cx="6172200" cy="3277541"/>
          </a:xfrm>
        </p:spPr>
        <p:txBody>
          <a:bodyPr>
            <a:noAutofit/>
          </a:bodyPr>
          <a:lstStyle/>
          <a:p>
            <a:pPr marL="0" lvl="0" indent="0">
              <a:buNone/>
            </a:pPr>
            <a:r>
              <a:rPr lang="en-NZ" sz="1400" dirty="0"/>
              <a:t>Are the operations of the financial system designed to realise the 7 benefits of the New Zealand Story at every level including from the brand/ reputation, greater market access, lower cost of doing business, lower cost of capital, higher return on shareholder funds, greater staff and customer loyalty</a:t>
            </a:r>
            <a:r>
              <a:rPr lang="en-NZ" sz="1400" dirty="0" smtClean="0"/>
              <a:t>?</a:t>
            </a:r>
            <a:endParaRPr lang="en-NZ" sz="1400" dirty="0"/>
          </a:p>
        </p:txBody>
      </p:sp>
      <p:graphicFrame>
        <p:nvGraphicFramePr>
          <p:cNvPr id="6" name="Table 5"/>
          <p:cNvGraphicFramePr>
            <a:graphicFrameLocks noGrp="1"/>
          </p:cNvGraphicFramePr>
          <p:nvPr>
            <p:extLst>
              <p:ext uri="{D42A27DB-BD31-4B8C-83A1-F6EECF244321}">
                <p14:modId xmlns:p14="http://schemas.microsoft.com/office/powerpoint/2010/main" val="3313278330"/>
              </p:ext>
            </p:extLst>
          </p:nvPr>
        </p:nvGraphicFramePr>
        <p:xfrm>
          <a:off x="342900" y="6199489"/>
          <a:ext cx="6172200" cy="2653360"/>
        </p:xfrm>
        <a:graphic>
          <a:graphicData uri="http://schemas.openxmlformats.org/drawingml/2006/table">
            <a:tbl>
              <a:tblPr firstRow="1" bandRow="1">
                <a:tableStyleId>{93296810-A885-4BE3-A3E7-6D5BEEA58F35}</a:tableStyleId>
              </a:tblPr>
              <a:tblGrid>
                <a:gridCol w="797243"/>
                <a:gridCol w="5374957"/>
              </a:tblGrid>
              <a:tr h="321321">
                <a:tc>
                  <a:txBody>
                    <a:bodyPr/>
                    <a:lstStyle/>
                    <a:p>
                      <a:pPr marL="0" marR="0">
                        <a:lnSpc>
                          <a:spcPct val="107000"/>
                        </a:lnSpc>
                        <a:spcBef>
                          <a:spcPts val="0"/>
                        </a:spcBef>
                        <a:spcAft>
                          <a:spcPts val="600"/>
                        </a:spcAft>
                      </a:pPr>
                      <a:r>
                        <a:rPr lang="en-NZ" sz="1200" dirty="0">
                          <a:effectLst/>
                        </a:rPr>
                        <a:t>Score</a:t>
                      </a:r>
                      <a:endParaRPr lang="en-NZ" sz="1200" dirty="0">
                        <a:effectLst/>
                        <a:latin typeface="Calibri"/>
                        <a:ea typeface="Calibri"/>
                        <a:cs typeface="Times New Roman"/>
                      </a:endParaRPr>
                    </a:p>
                  </a:txBody>
                  <a:tcPr marL="51435" marR="51435" marT="0" marB="0">
                    <a:lnB w="12700" cap="flat" cmpd="sng" algn="ctr">
                      <a:solidFill>
                        <a:srgbClr val="8064A2">
                          <a:lumMod val="20000"/>
                          <a:lumOff val="80000"/>
                        </a:srgbClr>
                      </a:solidFill>
                      <a:prstDash val="solid"/>
                      <a:round/>
                      <a:headEnd type="none" w="med" len="med"/>
                      <a:tailEnd type="none" w="med" len="med"/>
                    </a:lnB>
                    <a:solidFill>
                      <a:srgbClr val="660066"/>
                    </a:solidFill>
                  </a:tcPr>
                </a:tc>
                <a:tc>
                  <a:txBody>
                    <a:bodyPr/>
                    <a:lstStyle/>
                    <a:p>
                      <a:pPr marL="0" marR="0">
                        <a:lnSpc>
                          <a:spcPct val="107000"/>
                        </a:lnSpc>
                        <a:spcBef>
                          <a:spcPts val="0"/>
                        </a:spcBef>
                        <a:spcAft>
                          <a:spcPts val="600"/>
                        </a:spcAft>
                      </a:pPr>
                      <a:r>
                        <a:rPr lang="en-NZ" sz="1200" dirty="0" smtClean="0">
                          <a:effectLst/>
                        </a:rPr>
                        <a:t>Assessment</a:t>
                      </a:r>
                      <a:endParaRPr lang="en-NZ" sz="1200" dirty="0">
                        <a:effectLst/>
                        <a:latin typeface="Calibri"/>
                        <a:ea typeface="Calibri"/>
                        <a:cs typeface="Times New Roman"/>
                      </a:endParaRPr>
                    </a:p>
                  </a:txBody>
                  <a:tcPr marL="51435" marR="51435" marT="0" marB="0">
                    <a:lnB w="12700" cap="flat" cmpd="sng" algn="ctr">
                      <a:solidFill>
                        <a:srgbClr val="8064A2">
                          <a:lumMod val="20000"/>
                          <a:lumOff val="80000"/>
                        </a:srgbClr>
                      </a:solidFill>
                      <a:prstDash val="solid"/>
                      <a:round/>
                      <a:headEnd type="none" w="med" len="med"/>
                      <a:tailEnd type="none" w="med" len="med"/>
                    </a:lnB>
                    <a:solidFill>
                      <a:srgbClr val="660066"/>
                    </a:solidFill>
                  </a:tcPr>
                </a:tc>
              </a:tr>
              <a:tr h="321321">
                <a:tc>
                  <a:txBody>
                    <a:bodyPr/>
                    <a:lstStyle/>
                    <a:p>
                      <a:pPr marL="0" marR="0">
                        <a:lnSpc>
                          <a:spcPct val="107000"/>
                        </a:lnSpc>
                        <a:spcBef>
                          <a:spcPts val="0"/>
                        </a:spcBef>
                        <a:spcAft>
                          <a:spcPts val="600"/>
                        </a:spcAft>
                      </a:pPr>
                      <a:r>
                        <a:rPr lang="en-NZ" sz="1200" dirty="0">
                          <a:effectLst/>
                        </a:rPr>
                        <a:t>1</a:t>
                      </a:r>
                      <a:endParaRPr lang="en-NZ" sz="1200" dirty="0">
                        <a:effectLst/>
                        <a:latin typeface="Calibri"/>
                        <a:ea typeface="Calibri"/>
                        <a:cs typeface="Times New Roman"/>
                      </a:endParaRPr>
                    </a:p>
                  </a:txBody>
                  <a:tcPr marL="51435" marR="51435"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Very weak: The </a:t>
                      </a:r>
                      <a:r>
                        <a:rPr lang="en-NZ" sz="1100" b="0" dirty="0">
                          <a:solidFill>
                            <a:srgbClr val="000000"/>
                          </a:solidFill>
                          <a:effectLst/>
                          <a:latin typeface="Calibri"/>
                          <a:ea typeface="Calibri"/>
                          <a:cs typeface="Times New Roman"/>
                        </a:rPr>
                        <a:t>New Zealand financial system promotes New Zealand’s strong standing on the TI corruption perception index and other measures traditionally used by the sector to measure country risk</a:t>
                      </a:r>
                    </a:p>
                  </a:txBody>
                  <a:tcPr marL="68580" marR="68580"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r>
              <a:tr h="321321">
                <a:tc>
                  <a:txBody>
                    <a:bodyPr/>
                    <a:lstStyle/>
                    <a:p>
                      <a:pPr marL="0" marR="0">
                        <a:lnSpc>
                          <a:spcPct val="107000"/>
                        </a:lnSpc>
                        <a:spcBef>
                          <a:spcPts val="0"/>
                        </a:spcBef>
                        <a:spcAft>
                          <a:spcPts val="600"/>
                        </a:spcAft>
                      </a:pPr>
                      <a:r>
                        <a:rPr lang="en-NZ" sz="1200" dirty="0">
                          <a:effectLst/>
                        </a:rPr>
                        <a:t>2</a:t>
                      </a:r>
                      <a:endParaRPr lang="en-NZ" sz="1200" dirty="0">
                        <a:effectLst/>
                        <a:latin typeface="Calibri"/>
                        <a:ea typeface="Calibri"/>
                        <a:cs typeface="Times New Roman"/>
                      </a:endParaRPr>
                    </a:p>
                  </a:txBody>
                  <a:tcPr marL="51435" marR="51435"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Weak: The </a:t>
                      </a:r>
                      <a:r>
                        <a:rPr lang="en-NZ" sz="1100" b="0" dirty="0">
                          <a:solidFill>
                            <a:srgbClr val="000000"/>
                          </a:solidFill>
                          <a:effectLst/>
                          <a:latin typeface="Calibri"/>
                          <a:ea typeface="Calibri"/>
                          <a:cs typeface="Times New Roman"/>
                        </a:rPr>
                        <a:t>New Zealand financial system adopts the New Zealand Story and promotes itself based on the strong reputation for integrity that overseas sources say exists here</a:t>
                      </a:r>
                    </a:p>
                  </a:txBody>
                  <a:tcPr marL="68580" marR="68580"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r>
              <a:tr h="321321">
                <a:tc>
                  <a:txBody>
                    <a:bodyPr/>
                    <a:lstStyle/>
                    <a:p>
                      <a:pPr marL="0" marR="0">
                        <a:lnSpc>
                          <a:spcPct val="107000"/>
                        </a:lnSpc>
                        <a:spcBef>
                          <a:spcPts val="0"/>
                        </a:spcBef>
                        <a:spcAft>
                          <a:spcPts val="600"/>
                        </a:spcAft>
                      </a:pPr>
                      <a:r>
                        <a:rPr lang="en-NZ" sz="1200" dirty="0">
                          <a:effectLst/>
                        </a:rPr>
                        <a:t>3</a:t>
                      </a:r>
                      <a:endParaRPr lang="en-NZ" sz="1200" dirty="0">
                        <a:effectLst/>
                        <a:latin typeface="Calibri"/>
                        <a:ea typeface="Calibri"/>
                        <a:cs typeface="Times New Roman"/>
                      </a:endParaRPr>
                    </a:p>
                  </a:txBody>
                  <a:tcPr marL="51435" marR="51435"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Moderate: The </a:t>
                      </a:r>
                      <a:r>
                        <a:rPr lang="en-NZ" sz="1100" b="0" dirty="0">
                          <a:solidFill>
                            <a:srgbClr val="000000"/>
                          </a:solidFill>
                          <a:effectLst/>
                          <a:latin typeface="Calibri"/>
                          <a:ea typeface="Calibri"/>
                          <a:cs typeface="Times New Roman"/>
                        </a:rPr>
                        <a:t>New Zealand financial system demonstrates that it is aware of the key 7 steps to prevent corruption and is working through the steps to adopt them throughout the sector</a:t>
                      </a:r>
                    </a:p>
                  </a:txBody>
                  <a:tcPr marL="68580" marR="68580"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r>
              <a:tr h="329167">
                <a:tc>
                  <a:txBody>
                    <a:bodyPr/>
                    <a:lstStyle/>
                    <a:p>
                      <a:pPr marL="0" marR="0">
                        <a:lnSpc>
                          <a:spcPct val="107000"/>
                        </a:lnSpc>
                        <a:spcBef>
                          <a:spcPts val="0"/>
                        </a:spcBef>
                        <a:spcAft>
                          <a:spcPts val="600"/>
                        </a:spcAft>
                      </a:pPr>
                      <a:r>
                        <a:rPr lang="en-NZ" sz="1200" dirty="0">
                          <a:effectLst/>
                        </a:rPr>
                        <a:t>4</a:t>
                      </a:r>
                      <a:endParaRPr lang="en-NZ" sz="1200" dirty="0">
                        <a:effectLst/>
                        <a:latin typeface="Calibri"/>
                        <a:ea typeface="Calibri"/>
                        <a:cs typeface="Times New Roman"/>
                      </a:endParaRPr>
                    </a:p>
                  </a:txBody>
                  <a:tcPr marL="51435" marR="51435"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Strong: The </a:t>
                      </a:r>
                      <a:r>
                        <a:rPr lang="en-NZ" sz="1100" b="0" dirty="0">
                          <a:solidFill>
                            <a:srgbClr val="000000"/>
                          </a:solidFill>
                          <a:effectLst/>
                          <a:latin typeface="Calibri"/>
                          <a:ea typeface="Calibri"/>
                          <a:cs typeface="Times New Roman"/>
                        </a:rPr>
                        <a:t>New Zealand financial system demonstrates that it is aware of the key 7 steps to prevent corruption and is working through the steps to adopt them throughout the sector</a:t>
                      </a:r>
                    </a:p>
                  </a:txBody>
                  <a:tcPr marL="68580" marR="68580"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r>
              <a:tr h="436591">
                <a:tc>
                  <a:txBody>
                    <a:bodyPr/>
                    <a:lstStyle/>
                    <a:p>
                      <a:pPr marL="0" marR="0">
                        <a:lnSpc>
                          <a:spcPct val="107000"/>
                        </a:lnSpc>
                        <a:spcBef>
                          <a:spcPts val="0"/>
                        </a:spcBef>
                        <a:spcAft>
                          <a:spcPts val="600"/>
                        </a:spcAft>
                      </a:pPr>
                      <a:r>
                        <a:rPr lang="en-NZ" sz="1200" dirty="0">
                          <a:effectLst/>
                        </a:rPr>
                        <a:t>5</a:t>
                      </a:r>
                      <a:endParaRPr lang="en-NZ" sz="1200" dirty="0">
                        <a:effectLst/>
                        <a:latin typeface="Calibri"/>
                        <a:ea typeface="Calibri"/>
                        <a:cs typeface="Times New Roman"/>
                      </a:endParaRPr>
                    </a:p>
                  </a:txBody>
                  <a:tcPr marL="51435" marR="51435"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Very strong: The </a:t>
                      </a:r>
                      <a:r>
                        <a:rPr lang="en-NZ" sz="1100" b="0" dirty="0">
                          <a:solidFill>
                            <a:srgbClr val="000000"/>
                          </a:solidFill>
                          <a:effectLst/>
                          <a:latin typeface="Calibri"/>
                          <a:ea typeface="Calibri"/>
                          <a:cs typeface="Times New Roman"/>
                        </a:rPr>
                        <a:t>New Zealand financial system promotes its focus on integrity through actions to prevent corruption and encourages organisations throughout the country to follow suit.</a:t>
                      </a:r>
                    </a:p>
                  </a:txBody>
                  <a:tcPr marL="68580" marR="68580"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r>
            </a:tbl>
          </a:graphicData>
        </a:graphic>
      </p:graphicFrame>
      <p:sp>
        <p:nvSpPr>
          <p:cNvPr id="8" name="Title 1"/>
          <p:cNvSpPr txBox="1">
            <a:spLocks/>
          </p:cNvSpPr>
          <p:nvPr/>
        </p:nvSpPr>
        <p:spPr>
          <a:xfrm>
            <a:off x="342900" y="275518"/>
            <a:ext cx="6172200" cy="345544"/>
          </a:xfrm>
          <a:prstGeom prst="rect">
            <a:avLst/>
          </a:prstGeom>
          <a:solidFill>
            <a:srgbClr val="660066"/>
          </a:solidFill>
        </p:spPr>
        <p:style>
          <a:lnRef idx="2">
            <a:schemeClr val="accent6">
              <a:shade val="50000"/>
            </a:schemeClr>
          </a:lnRef>
          <a:fillRef idx="1">
            <a:schemeClr val="accent6"/>
          </a:fillRef>
          <a:effectRef idx="0">
            <a:schemeClr val="accent6"/>
          </a:effectRef>
          <a:fontRef idx="minor">
            <a:schemeClr val="lt1"/>
          </a:fontRef>
        </p:style>
        <p:txBody>
          <a:bodyPr vert="horz" lIns="91440" tIns="45720" rIns="91440" bIns="45720" rtlCol="0" anchor="ctr">
            <a:no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600" dirty="0" smtClean="0"/>
              <a:t>ASSESSMENT QUESTIONS </a:t>
            </a:r>
            <a:r>
              <a:rPr lang="mr-IN" sz="1600" dirty="0" smtClean="0"/>
              <a:t>–</a:t>
            </a:r>
            <a:r>
              <a:rPr lang="en-US" sz="1600" dirty="0" smtClean="0"/>
              <a:t> OPERATIONS</a:t>
            </a:r>
            <a:endParaRPr lang="en-US" sz="1600" dirty="0"/>
          </a:p>
        </p:txBody>
      </p:sp>
      <p:sp>
        <p:nvSpPr>
          <p:cNvPr id="5" name="TextBox 4"/>
          <p:cNvSpPr txBox="1"/>
          <p:nvPr/>
        </p:nvSpPr>
        <p:spPr>
          <a:xfrm>
            <a:off x="2216945" y="2873722"/>
            <a:ext cx="3626749" cy="2308324"/>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dirty="0" smtClean="0"/>
              <a:t>Review? The assessment matrix may need more work </a:t>
            </a:r>
            <a:r>
              <a:rPr lang="mr-IN" dirty="0" smtClean="0"/>
              <a:t>–</a:t>
            </a:r>
            <a:r>
              <a:rPr lang="en-US" dirty="0" smtClean="0"/>
              <a:t> I think it’ll be clear enough to the NZ assessors, but possibly not to other readers / reviewers?? Some could be distracted by trying to match the 7 benefits of the NZ story with the 7 steps to prevent corruption</a:t>
            </a:r>
            <a:endParaRPr lang="en-US" dirty="0"/>
          </a:p>
        </p:txBody>
      </p:sp>
    </p:spTree>
    <p:extLst>
      <p:ext uri="{BB962C8B-B14F-4D97-AF65-F5344CB8AC3E}">
        <p14:creationId xmlns:p14="http://schemas.microsoft.com/office/powerpoint/2010/main" val="112154861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863346"/>
            <a:ext cx="6242050" cy="411499"/>
          </a:xfrm>
        </p:spPr>
        <p:txBody>
          <a:bodyPr>
            <a:noAutofit/>
          </a:bodyPr>
          <a:lstStyle/>
          <a:p>
            <a:pPr algn="l"/>
            <a:r>
              <a:rPr lang="en-US" sz="2000" dirty="0" smtClean="0"/>
              <a:t>28. The New Zealand Story: helping build the national reputation</a:t>
            </a:r>
            <a:endParaRPr lang="en-US" sz="2000" dirty="0"/>
          </a:p>
        </p:txBody>
      </p:sp>
      <p:sp>
        <p:nvSpPr>
          <p:cNvPr id="3" name="Content Placeholder 2"/>
          <p:cNvSpPr>
            <a:spLocks noGrp="1"/>
          </p:cNvSpPr>
          <p:nvPr>
            <p:ph idx="1"/>
          </p:nvPr>
        </p:nvSpPr>
        <p:spPr>
          <a:xfrm>
            <a:off x="342900" y="1450860"/>
            <a:ext cx="6172200" cy="3277541"/>
          </a:xfrm>
        </p:spPr>
        <p:txBody>
          <a:bodyPr>
            <a:noAutofit/>
          </a:bodyPr>
          <a:lstStyle/>
          <a:p>
            <a:pPr marL="0" lvl="0" indent="0">
              <a:buNone/>
            </a:pPr>
            <a:r>
              <a:rPr lang="en-NZ" sz="1400" dirty="0" smtClean="0"/>
              <a:t>To what extent are </a:t>
            </a:r>
            <a:r>
              <a:rPr lang="en-NZ" sz="1400" dirty="0"/>
              <a:t>the operations of the financial system designed to realise the </a:t>
            </a:r>
            <a:r>
              <a:rPr lang="en-NZ" sz="1400" dirty="0" smtClean="0"/>
              <a:t>benefits </a:t>
            </a:r>
            <a:r>
              <a:rPr lang="en-NZ" sz="1400" dirty="0"/>
              <a:t>of the New Zealand </a:t>
            </a:r>
            <a:r>
              <a:rPr lang="en-NZ" sz="1400" dirty="0" smtClean="0"/>
              <a:t>Story? Specifically in the areas of:</a:t>
            </a:r>
          </a:p>
          <a:p>
            <a:pPr lvl="1">
              <a:buFont typeface="Arial"/>
              <a:buChar char="•"/>
            </a:pPr>
            <a:r>
              <a:rPr lang="en-NZ" sz="1400" dirty="0" smtClean="0"/>
              <a:t>brand</a:t>
            </a:r>
            <a:r>
              <a:rPr lang="en-NZ" sz="1400" dirty="0"/>
              <a:t>/ </a:t>
            </a:r>
            <a:r>
              <a:rPr lang="en-NZ" sz="1400" dirty="0" smtClean="0"/>
              <a:t>reputation</a:t>
            </a:r>
            <a:endParaRPr lang="en-NZ" sz="1400" dirty="0"/>
          </a:p>
          <a:p>
            <a:pPr lvl="1">
              <a:buFont typeface="Arial"/>
              <a:buChar char="•"/>
            </a:pPr>
            <a:r>
              <a:rPr lang="en-NZ" sz="1400" dirty="0" smtClean="0"/>
              <a:t>greater </a:t>
            </a:r>
            <a:r>
              <a:rPr lang="en-NZ" sz="1400" dirty="0"/>
              <a:t>market </a:t>
            </a:r>
            <a:r>
              <a:rPr lang="en-NZ" sz="1400" dirty="0" smtClean="0"/>
              <a:t>access</a:t>
            </a:r>
            <a:endParaRPr lang="en-NZ" sz="1400" dirty="0"/>
          </a:p>
          <a:p>
            <a:pPr lvl="1">
              <a:buFont typeface="Arial"/>
              <a:buChar char="•"/>
            </a:pPr>
            <a:r>
              <a:rPr lang="en-NZ" sz="1400" dirty="0" smtClean="0"/>
              <a:t>lower </a:t>
            </a:r>
            <a:r>
              <a:rPr lang="en-NZ" sz="1400" dirty="0"/>
              <a:t>cost of doing </a:t>
            </a:r>
            <a:r>
              <a:rPr lang="en-NZ" sz="1400" dirty="0" smtClean="0"/>
              <a:t>business</a:t>
            </a:r>
            <a:endParaRPr lang="en-NZ" sz="1400" dirty="0"/>
          </a:p>
          <a:p>
            <a:pPr lvl="1">
              <a:buFont typeface="Arial"/>
              <a:buChar char="•"/>
            </a:pPr>
            <a:r>
              <a:rPr lang="en-NZ" sz="1400" dirty="0" smtClean="0"/>
              <a:t>lower </a:t>
            </a:r>
            <a:r>
              <a:rPr lang="en-NZ" sz="1400" dirty="0"/>
              <a:t>cost of </a:t>
            </a:r>
            <a:r>
              <a:rPr lang="en-NZ" sz="1400" dirty="0" smtClean="0"/>
              <a:t>capital</a:t>
            </a:r>
            <a:endParaRPr lang="en-NZ" sz="1400" dirty="0"/>
          </a:p>
          <a:p>
            <a:pPr lvl="1">
              <a:buFont typeface="Arial"/>
              <a:buChar char="•"/>
            </a:pPr>
            <a:r>
              <a:rPr lang="en-NZ" sz="1400" dirty="0" smtClean="0"/>
              <a:t>higher </a:t>
            </a:r>
            <a:r>
              <a:rPr lang="en-NZ" sz="1400" dirty="0"/>
              <a:t>return on shareholder </a:t>
            </a:r>
            <a:r>
              <a:rPr lang="en-NZ" sz="1400" dirty="0" smtClean="0"/>
              <a:t>funds</a:t>
            </a:r>
            <a:endParaRPr lang="en-NZ" sz="1400" dirty="0"/>
          </a:p>
          <a:p>
            <a:pPr lvl="1">
              <a:buFont typeface="Arial"/>
              <a:buChar char="•"/>
            </a:pPr>
            <a:r>
              <a:rPr lang="en-NZ" sz="1400" dirty="0" smtClean="0"/>
              <a:t>greater </a:t>
            </a:r>
            <a:r>
              <a:rPr lang="en-NZ" sz="1400" dirty="0"/>
              <a:t>staff and </a:t>
            </a:r>
            <a:endParaRPr lang="en-NZ" sz="1400" dirty="0" smtClean="0"/>
          </a:p>
          <a:p>
            <a:pPr lvl="1">
              <a:buFont typeface="Arial"/>
              <a:buChar char="•"/>
            </a:pPr>
            <a:r>
              <a:rPr lang="en-NZ" sz="1400" dirty="0" smtClean="0"/>
              <a:t>customer loyalty.</a:t>
            </a:r>
          </a:p>
          <a:p>
            <a:pPr lvl="1">
              <a:buFont typeface="Arial"/>
              <a:buChar char="•"/>
            </a:pPr>
            <a:endParaRPr lang="en-NZ" sz="1400" dirty="0"/>
          </a:p>
          <a:p>
            <a:pPr marL="4763" lvl="1" indent="0">
              <a:buNone/>
            </a:pPr>
            <a:r>
              <a:rPr lang="en-NZ" sz="1400" dirty="0" smtClean="0"/>
              <a:t>Guidance questions: </a:t>
            </a:r>
          </a:p>
          <a:p>
            <a:pPr marL="715963" lvl="1">
              <a:buFont typeface="Arial"/>
              <a:buChar char="•"/>
            </a:pPr>
            <a:r>
              <a:rPr lang="en-NZ" sz="1200" dirty="0"/>
              <a:t>I</a:t>
            </a:r>
            <a:r>
              <a:rPr lang="en-NZ" sz="1200" dirty="0" smtClean="0"/>
              <a:t>s there agreement and coordination across financial organisations and different parts of the financial sector to prevent corruption? </a:t>
            </a:r>
          </a:p>
          <a:p>
            <a:pPr marL="715963" lvl="1">
              <a:buFont typeface="Arial"/>
              <a:buChar char="•"/>
            </a:pPr>
            <a:r>
              <a:rPr lang="en-NZ" sz="1200" dirty="0" smtClean="0"/>
              <a:t>Is there shared commitment to the New Zealand Story, and to working together as a sector to maintain New Zealand’s reputation for low corruption? </a:t>
            </a:r>
            <a:endParaRPr lang="en-NZ" sz="1200" dirty="0"/>
          </a:p>
        </p:txBody>
      </p:sp>
      <p:graphicFrame>
        <p:nvGraphicFramePr>
          <p:cNvPr id="6" name="Table 5"/>
          <p:cNvGraphicFramePr>
            <a:graphicFrameLocks noGrp="1"/>
          </p:cNvGraphicFramePr>
          <p:nvPr>
            <p:extLst>
              <p:ext uri="{D42A27DB-BD31-4B8C-83A1-F6EECF244321}">
                <p14:modId xmlns:p14="http://schemas.microsoft.com/office/powerpoint/2010/main" val="1379530433"/>
              </p:ext>
            </p:extLst>
          </p:nvPr>
        </p:nvGraphicFramePr>
        <p:xfrm>
          <a:off x="342900" y="5510657"/>
          <a:ext cx="6172200" cy="3550296"/>
        </p:xfrm>
        <a:graphic>
          <a:graphicData uri="http://schemas.openxmlformats.org/drawingml/2006/table">
            <a:tbl>
              <a:tblPr firstRow="1" bandRow="1">
                <a:tableStyleId>{93296810-A885-4BE3-A3E7-6D5BEEA58F35}</a:tableStyleId>
              </a:tblPr>
              <a:tblGrid>
                <a:gridCol w="797243"/>
                <a:gridCol w="5374957"/>
              </a:tblGrid>
              <a:tr h="321321">
                <a:tc>
                  <a:txBody>
                    <a:bodyPr/>
                    <a:lstStyle/>
                    <a:p>
                      <a:pPr marL="0" marR="0">
                        <a:lnSpc>
                          <a:spcPct val="107000"/>
                        </a:lnSpc>
                        <a:spcBef>
                          <a:spcPts val="0"/>
                        </a:spcBef>
                        <a:spcAft>
                          <a:spcPts val="600"/>
                        </a:spcAft>
                      </a:pPr>
                      <a:r>
                        <a:rPr lang="en-NZ" sz="1200" dirty="0">
                          <a:effectLst/>
                        </a:rPr>
                        <a:t>Score</a:t>
                      </a:r>
                      <a:endParaRPr lang="en-NZ" sz="1200" dirty="0">
                        <a:effectLst/>
                        <a:latin typeface="Calibri"/>
                        <a:ea typeface="Calibri"/>
                        <a:cs typeface="Times New Roman"/>
                      </a:endParaRPr>
                    </a:p>
                  </a:txBody>
                  <a:tcPr marL="51435" marR="51435" marT="0" marB="0">
                    <a:lnB w="12700" cap="flat" cmpd="sng" algn="ctr">
                      <a:solidFill>
                        <a:srgbClr val="8064A2">
                          <a:lumMod val="20000"/>
                          <a:lumOff val="80000"/>
                        </a:srgbClr>
                      </a:solidFill>
                      <a:prstDash val="solid"/>
                      <a:round/>
                      <a:headEnd type="none" w="med" len="med"/>
                      <a:tailEnd type="none" w="med" len="med"/>
                    </a:lnB>
                    <a:solidFill>
                      <a:srgbClr val="660066"/>
                    </a:solidFill>
                  </a:tcPr>
                </a:tc>
                <a:tc>
                  <a:txBody>
                    <a:bodyPr/>
                    <a:lstStyle/>
                    <a:p>
                      <a:pPr marL="0" marR="0">
                        <a:lnSpc>
                          <a:spcPct val="107000"/>
                        </a:lnSpc>
                        <a:spcBef>
                          <a:spcPts val="0"/>
                        </a:spcBef>
                        <a:spcAft>
                          <a:spcPts val="600"/>
                        </a:spcAft>
                      </a:pPr>
                      <a:r>
                        <a:rPr lang="en-NZ" sz="1200" dirty="0" smtClean="0">
                          <a:effectLst/>
                        </a:rPr>
                        <a:t>Assessment</a:t>
                      </a:r>
                      <a:endParaRPr lang="en-NZ" sz="1200" dirty="0">
                        <a:effectLst/>
                        <a:latin typeface="Calibri"/>
                        <a:ea typeface="Calibri"/>
                        <a:cs typeface="Times New Roman"/>
                      </a:endParaRPr>
                    </a:p>
                  </a:txBody>
                  <a:tcPr marL="51435" marR="51435" marT="0" marB="0">
                    <a:lnB w="12700" cap="flat" cmpd="sng" algn="ctr">
                      <a:solidFill>
                        <a:srgbClr val="8064A2">
                          <a:lumMod val="20000"/>
                          <a:lumOff val="80000"/>
                        </a:srgbClr>
                      </a:solidFill>
                      <a:prstDash val="solid"/>
                      <a:round/>
                      <a:headEnd type="none" w="med" len="med"/>
                      <a:tailEnd type="none" w="med" len="med"/>
                    </a:lnB>
                    <a:solidFill>
                      <a:srgbClr val="660066"/>
                    </a:solidFill>
                  </a:tcPr>
                </a:tc>
              </a:tr>
              <a:tr h="321321">
                <a:tc>
                  <a:txBody>
                    <a:bodyPr/>
                    <a:lstStyle/>
                    <a:p>
                      <a:pPr marL="0" marR="0">
                        <a:lnSpc>
                          <a:spcPct val="107000"/>
                        </a:lnSpc>
                        <a:spcBef>
                          <a:spcPts val="0"/>
                        </a:spcBef>
                        <a:spcAft>
                          <a:spcPts val="600"/>
                        </a:spcAft>
                      </a:pPr>
                      <a:r>
                        <a:rPr lang="en-NZ" sz="1200" dirty="0">
                          <a:effectLst/>
                        </a:rPr>
                        <a:t>1</a:t>
                      </a:r>
                      <a:endParaRPr lang="en-NZ" sz="1200" dirty="0">
                        <a:effectLst/>
                        <a:latin typeface="Calibri"/>
                        <a:ea typeface="Calibri"/>
                        <a:cs typeface="Times New Roman"/>
                      </a:endParaRPr>
                    </a:p>
                  </a:txBody>
                  <a:tcPr marL="51435" marR="51435"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Very weak: The </a:t>
                      </a:r>
                      <a:r>
                        <a:rPr lang="en-NZ" sz="1100" b="0" dirty="0">
                          <a:solidFill>
                            <a:srgbClr val="000000"/>
                          </a:solidFill>
                          <a:effectLst/>
                          <a:latin typeface="Calibri"/>
                          <a:ea typeface="Calibri"/>
                          <a:cs typeface="Times New Roman"/>
                        </a:rPr>
                        <a:t>New Zealand financial system </a:t>
                      </a:r>
                      <a:r>
                        <a:rPr lang="en-NZ" sz="1100" b="0" dirty="0" smtClean="0">
                          <a:solidFill>
                            <a:srgbClr val="000000"/>
                          </a:solidFill>
                          <a:effectLst/>
                          <a:latin typeface="Calibri"/>
                          <a:ea typeface="Calibri"/>
                          <a:cs typeface="Times New Roman"/>
                        </a:rPr>
                        <a:t>makes use of the existing</a:t>
                      </a:r>
                      <a:r>
                        <a:rPr lang="en-NZ" sz="1100" b="0" baseline="0" dirty="0" smtClean="0">
                          <a:solidFill>
                            <a:srgbClr val="000000"/>
                          </a:solidFill>
                          <a:effectLst/>
                          <a:latin typeface="Calibri"/>
                          <a:ea typeface="Calibri"/>
                          <a:cs typeface="Times New Roman"/>
                        </a:rPr>
                        <a:t> reputation for low corruption. It </a:t>
                      </a:r>
                      <a:r>
                        <a:rPr lang="en-NZ" sz="1100" b="0" dirty="0" smtClean="0">
                          <a:solidFill>
                            <a:srgbClr val="000000"/>
                          </a:solidFill>
                          <a:effectLst/>
                          <a:latin typeface="Calibri"/>
                          <a:ea typeface="Calibri"/>
                          <a:cs typeface="Times New Roman"/>
                        </a:rPr>
                        <a:t>promotes </a:t>
                      </a:r>
                      <a:r>
                        <a:rPr lang="en-NZ" sz="1100" b="0" dirty="0">
                          <a:solidFill>
                            <a:srgbClr val="000000"/>
                          </a:solidFill>
                          <a:effectLst/>
                          <a:latin typeface="Calibri"/>
                          <a:ea typeface="Calibri"/>
                          <a:cs typeface="Times New Roman"/>
                        </a:rPr>
                        <a:t>New Zealand’s strong standing on the TI corruption perception index and other measures traditionally used by the sector to measure country </a:t>
                      </a:r>
                      <a:r>
                        <a:rPr lang="en-NZ" sz="1100" b="0" dirty="0" smtClean="0">
                          <a:solidFill>
                            <a:srgbClr val="000000"/>
                          </a:solidFill>
                          <a:effectLst/>
                          <a:latin typeface="Calibri"/>
                          <a:ea typeface="Calibri"/>
                          <a:cs typeface="Times New Roman"/>
                        </a:rPr>
                        <a:t>risk. There is low</a:t>
                      </a:r>
                      <a:r>
                        <a:rPr lang="en-NZ" sz="1100" b="0" baseline="0" dirty="0" smtClean="0">
                          <a:solidFill>
                            <a:srgbClr val="000000"/>
                          </a:solidFill>
                          <a:effectLst/>
                          <a:latin typeface="Calibri"/>
                          <a:ea typeface="Calibri"/>
                          <a:cs typeface="Times New Roman"/>
                        </a:rPr>
                        <a:t> or no coordination across organisations in this area.</a:t>
                      </a:r>
                      <a:endParaRPr lang="en-NZ" sz="1100" b="0" dirty="0">
                        <a:solidFill>
                          <a:srgbClr val="000000"/>
                        </a:solidFill>
                        <a:effectLst/>
                        <a:latin typeface="Calibri"/>
                        <a:ea typeface="Calibri"/>
                        <a:cs typeface="Times New Roman"/>
                      </a:endParaRPr>
                    </a:p>
                  </a:txBody>
                  <a:tcPr marL="68580" marR="68580"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r>
              <a:tr h="321321">
                <a:tc>
                  <a:txBody>
                    <a:bodyPr/>
                    <a:lstStyle/>
                    <a:p>
                      <a:pPr marL="0" marR="0">
                        <a:lnSpc>
                          <a:spcPct val="107000"/>
                        </a:lnSpc>
                        <a:spcBef>
                          <a:spcPts val="0"/>
                        </a:spcBef>
                        <a:spcAft>
                          <a:spcPts val="600"/>
                        </a:spcAft>
                      </a:pPr>
                      <a:r>
                        <a:rPr lang="en-NZ" sz="1200" dirty="0">
                          <a:effectLst/>
                        </a:rPr>
                        <a:t>2</a:t>
                      </a:r>
                      <a:endParaRPr lang="en-NZ" sz="1200" dirty="0">
                        <a:effectLst/>
                        <a:latin typeface="Calibri"/>
                        <a:ea typeface="Calibri"/>
                        <a:cs typeface="Times New Roman"/>
                      </a:endParaRPr>
                    </a:p>
                  </a:txBody>
                  <a:tcPr marL="51435" marR="51435"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Weak: The financial system has undertaken to maintain New Zealand’s reputation for low corruption. It </a:t>
                      </a:r>
                      <a:r>
                        <a:rPr lang="en-NZ" sz="1100" b="0" dirty="0">
                          <a:solidFill>
                            <a:srgbClr val="000000"/>
                          </a:solidFill>
                          <a:effectLst/>
                          <a:latin typeface="Calibri"/>
                          <a:ea typeface="Calibri"/>
                          <a:cs typeface="Times New Roman"/>
                        </a:rPr>
                        <a:t>adopts the New Zealand Story and promotes itself based on the strong reputation for integrity that overseas sources say exists </a:t>
                      </a:r>
                      <a:r>
                        <a:rPr lang="en-NZ" sz="1100" b="0" dirty="0" smtClean="0">
                          <a:solidFill>
                            <a:srgbClr val="000000"/>
                          </a:solidFill>
                          <a:effectLst/>
                          <a:latin typeface="Calibri"/>
                          <a:ea typeface="Calibri"/>
                          <a:cs typeface="Times New Roman"/>
                        </a:rPr>
                        <a:t>here. Cooperation across organisations remains limited.</a:t>
                      </a:r>
                      <a:endParaRPr lang="en-NZ" sz="1100" b="0" dirty="0">
                        <a:solidFill>
                          <a:srgbClr val="000000"/>
                        </a:solidFill>
                        <a:effectLst/>
                        <a:latin typeface="Calibri"/>
                        <a:ea typeface="Calibri"/>
                        <a:cs typeface="Times New Roman"/>
                      </a:endParaRPr>
                    </a:p>
                  </a:txBody>
                  <a:tcPr marL="68580" marR="68580"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r>
              <a:tr h="321321">
                <a:tc>
                  <a:txBody>
                    <a:bodyPr/>
                    <a:lstStyle/>
                    <a:p>
                      <a:pPr marL="0" marR="0">
                        <a:lnSpc>
                          <a:spcPct val="107000"/>
                        </a:lnSpc>
                        <a:spcBef>
                          <a:spcPts val="0"/>
                        </a:spcBef>
                        <a:spcAft>
                          <a:spcPts val="600"/>
                        </a:spcAft>
                      </a:pPr>
                      <a:r>
                        <a:rPr lang="en-NZ" sz="1200" dirty="0">
                          <a:effectLst/>
                        </a:rPr>
                        <a:t>3</a:t>
                      </a:r>
                      <a:endParaRPr lang="en-NZ" sz="1200" dirty="0">
                        <a:effectLst/>
                        <a:latin typeface="Calibri"/>
                        <a:ea typeface="Calibri"/>
                        <a:cs typeface="Times New Roman"/>
                      </a:endParaRPr>
                    </a:p>
                  </a:txBody>
                  <a:tcPr marL="51435" marR="51435"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Moderate: The financial </a:t>
                      </a:r>
                      <a:r>
                        <a:rPr lang="en-NZ" sz="1100" b="0" dirty="0">
                          <a:solidFill>
                            <a:srgbClr val="000000"/>
                          </a:solidFill>
                          <a:effectLst/>
                          <a:latin typeface="Calibri"/>
                          <a:ea typeface="Calibri"/>
                          <a:cs typeface="Times New Roman"/>
                        </a:rPr>
                        <a:t>system </a:t>
                      </a:r>
                      <a:r>
                        <a:rPr lang="en-NZ" sz="1100" b="0" dirty="0" smtClean="0">
                          <a:solidFill>
                            <a:srgbClr val="000000"/>
                          </a:solidFill>
                          <a:effectLst/>
                          <a:latin typeface="Calibri"/>
                          <a:ea typeface="Calibri"/>
                          <a:cs typeface="Times New Roman"/>
                        </a:rPr>
                        <a:t>has an active anti-corruption strategy consciously aligned to the New Zealand story. It demonstrates </a:t>
                      </a:r>
                      <a:r>
                        <a:rPr lang="en-NZ" sz="1100" b="0" dirty="0">
                          <a:solidFill>
                            <a:srgbClr val="000000"/>
                          </a:solidFill>
                          <a:effectLst/>
                          <a:latin typeface="Calibri"/>
                          <a:ea typeface="Calibri"/>
                          <a:cs typeface="Times New Roman"/>
                        </a:rPr>
                        <a:t>that it is aware of the key 7 steps to prevent corruption and is working through the steps to adopt them throughout the </a:t>
                      </a:r>
                      <a:r>
                        <a:rPr lang="en-NZ" sz="1100" b="0" dirty="0" smtClean="0">
                          <a:solidFill>
                            <a:srgbClr val="000000"/>
                          </a:solidFill>
                          <a:effectLst/>
                          <a:latin typeface="Calibri"/>
                          <a:ea typeface="Calibri"/>
                          <a:cs typeface="Times New Roman"/>
                        </a:rPr>
                        <a:t>sector. Many organisations coordinate formally or informally to pursue this strategy</a:t>
                      </a:r>
                      <a:r>
                        <a:rPr lang="en-NZ" sz="1100" b="0" baseline="0" dirty="0" smtClean="0">
                          <a:solidFill>
                            <a:srgbClr val="000000"/>
                          </a:solidFill>
                          <a:effectLst/>
                          <a:latin typeface="Calibri"/>
                          <a:ea typeface="Calibri"/>
                          <a:cs typeface="Times New Roman"/>
                        </a:rPr>
                        <a:t> as a sector.</a:t>
                      </a:r>
                      <a:endParaRPr lang="en-NZ" sz="1100" b="0" dirty="0">
                        <a:solidFill>
                          <a:srgbClr val="000000"/>
                        </a:solidFill>
                        <a:effectLst/>
                        <a:latin typeface="Calibri"/>
                        <a:ea typeface="Calibri"/>
                        <a:cs typeface="Times New Roman"/>
                      </a:endParaRPr>
                    </a:p>
                  </a:txBody>
                  <a:tcPr marL="68580" marR="68580"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r>
              <a:tr h="329167">
                <a:tc>
                  <a:txBody>
                    <a:bodyPr/>
                    <a:lstStyle/>
                    <a:p>
                      <a:pPr marL="0" marR="0">
                        <a:lnSpc>
                          <a:spcPct val="107000"/>
                        </a:lnSpc>
                        <a:spcBef>
                          <a:spcPts val="0"/>
                        </a:spcBef>
                        <a:spcAft>
                          <a:spcPts val="600"/>
                        </a:spcAft>
                      </a:pPr>
                      <a:r>
                        <a:rPr lang="en-NZ" sz="1200" dirty="0">
                          <a:effectLst/>
                        </a:rPr>
                        <a:t>4</a:t>
                      </a:r>
                      <a:endParaRPr lang="en-NZ" sz="1200" dirty="0">
                        <a:effectLst/>
                        <a:latin typeface="Calibri"/>
                        <a:ea typeface="Calibri"/>
                        <a:cs typeface="Times New Roman"/>
                      </a:endParaRPr>
                    </a:p>
                  </a:txBody>
                  <a:tcPr marL="51435" marR="51435"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Strong: The financial </a:t>
                      </a:r>
                      <a:r>
                        <a:rPr lang="en-NZ" sz="1100" b="0" dirty="0">
                          <a:solidFill>
                            <a:srgbClr val="000000"/>
                          </a:solidFill>
                          <a:effectLst/>
                          <a:latin typeface="Calibri"/>
                          <a:ea typeface="Calibri"/>
                          <a:cs typeface="Times New Roman"/>
                        </a:rPr>
                        <a:t>system </a:t>
                      </a:r>
                      <a:r>
                        <a:rPr lang="en-NZ" sz="1100" b="0" dirty="0" smtClean="0">
                          <a:solidFill>
                            <a:srgbClr val="000000"/>
                          </a:solidFill>
                          <a:effectLst/>
                          <a:latin typeface="Calibri"/>
                          <a:ea typeface="Calibri"/>
                          <a:cs typeface="Times New Roman"/>
                        </a:rPr>
                        <a:t>is </a:t>
                      </a:r>
                      <a:r>
                        <a:rPr lang="en-NZ" sz="1100" b="0" dirty="0">
                          <a:solidFill>
                            <a:srgbClr val="000000"/>
                          </a:solidFill>
                          <a:effectLst/>
                          <a:latin typeface="Calibri"/>
                          <a:ea typeface="Calibri"/>
                          <a:cs typeface="Times New Roman"/>
                        </a:rPr>
                        <a:t>working through the steps to adopt </a:t>
                      </a:r>
                      <a:r>
                        <a:rPr lang="en-NZ" sz="1100" b="0" dirty="0" smtClean="0">
                          <a:solidFill>
                            <a:srgbClr val="000000"/>
                          </a:solidFill>
                          <a:effectLst/>
                          <a:latin typeface="Calibri"/>
                          <a:ea typeface="Calibri"/>
                          <a:cs typeface="Times New Roman"/>
                        </a:rPr>
                        <a:t>the 7 steps to prevent corruption throughout </a:t>
                      </a:r>
                      <a:r>
                        <a:rPr lang="en-NZ" sz="1100" b="0" dirty="0">
                          <a:solidFill>
                            <a:srgbClr val="000000"/>
                          </a:solidFill>
                          <a:effectLst/>
                          <a:latin typeface="Calibri"/>
                          <a:ea typeface="Calibri"/>
                          <a:cs typeface="Times New Roman"/>
                        </a:rPr>
                        <a:t>the </a:t>
                      </a:r>
                      <a:r>
                        <a:rPr lang="en-NZ" sz="1100" b="0" dirty="0" smtClean="0">
                          <a:solidFill>
                            <a:srgbClr val="000000"/>
                          </a:solidFill>
                          <a:effectLst/>
                          <a:latin typeface="Calibri"/>
                          <a:ea typeface="Calibri"/>
                          <a:cs typeface="Times New Roman"/>
                        </a:rPr>
                        <a:t>sector. Most relevant organisations participate.</a:t>
                      </a:r>
                      <a:endParaRPr lang="en-NZ" sz="1100" b="0" dirty="0">
                        <a:solidFill>
                          <a:srgbClr val="000000"/>
                        </a:solidFill>
                        <a:effectLst/>
                        <a:latin typeface="Calibri"/>
                        <a:ea typeface="Calibri"/>
                        <a:cs typeface="Times New Roman"/>
                      </a:endParaRPr>
                    </a:p>
                  </a:txBody>
                  <a:tcPr marL="68580" marR="68580"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r>
              <a:tr h="436591">
                <a:tc>
                  <a:txBody>
                    <a:bodyPr/>
                    <a:lstStyle/>
                    <a:p>
                      <a:pPr marL="0" marR="0">
                        <a:lnSpc>
                          <a:spcPct val="107000"/>
                        </a:lnSpc>
                        <a:spcBef>
                          <a:spcPts val="0"/>
                        </a:spcBef>
                        <a:spcAft>
                          <a:spcPts val="600"/>
                        </a:spcAft>
                      </a:pPr>
                      <a:r>
                        <a:rPr lang="en-NZ" sz="1200" dirty="0">
                          <a:effectLst/>
                        </a:rPr>
                        <a:t>5</a:t>
                      </a:r>
                      <a:endParaRPr lang="en-NZ" sz="1200" dirty="0">
                        <a:effectLst/>
                        <a:latin typeface="Calibri"/>
                        <a:ea typeface="Calibri"/>
                        <a:cs typeface="Times New Roman"/>
                      </a:endParaRPr>
                    </a:p>
                  </a:txBody>
                  <a:tcPr marL="51435" marR="51435"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Very strong: The </a:t>
                      </a:r>
                      <a:r>
                        <a:rPr lang="en-NZ" sz="1100" b="0" dirty="0">
                          <a:solidFill>
                            <a:srgbClr val="000000"/>
                          </a:solidFill>
                          <a:effectLst/>
                          <a:latin typeface="Calibri"/>
                          <a:ea typeface="Calibri"/>
                          <a:cs typeface="Times New Roman"/>
                        </a:rPr>
                        <a:t>New Zealand financial system promotes its focus on integrity through actions to prevent corruption and encourages organisations throughout the country to follow suit</a:t>
                      </a:r>
                      <a:r>
                        <a:rPr lang="en-NZ" sz="1100" b="0" dirty="0" smtClean="0">
                          <a:solidFill>
                            <a:srgbClr val="000000"/>
                          </a:solidFill>
                          <a:effectLst/>
                          <a:latin typeface="Calibri"/>
                          <a:ea typeface="Calibri"/>
                          <a:cs typeface="Times New Roman"/>
                        </a:rPr>
                        <a:t>. The financial system is well coordinated on this focus and looking to extend</a:t>
                      </a:r>
                      <a:r>
                        <a:rPr lang="en-NZ" sz="1100" b="0" baseline="0" dirty="0" smtClean="0">
                          <a:solidFill>
                            <a:srgbClr val="000000"/>
                          </a:solidFill>
                          <a:effectLst/>
                          <a:latin typeface="Calibri"/>
                          <a:ea typeface="Calibri"/>
                          <a:cs typeface="Times New Roman"/>
                        </a:rPr>
                        <a:t> coordination to other relevant sectors.</a:t>
                      </a:r>
                      <a:endParaRPr lang="en-NZ" sz="1100" b="0" dirty="0">
                        <a:solidFill>
                          <a:srgbClr val="000000"/>
                        </a:solidFill>
                        <a:effectLst/>
                        <a:latin typeface="Calibri"/>
                        <a:ea typeface="Calibri"/>
                        <a:cs typeface="Times New Roman"/>
                      </a:endParaRPr>
                    </a:p>
                  </a:txBody>
                  <a:tcPr marL="68580" marR="68580" marT="0" marB="0">
                    <a:lnL w="12700" cap="flat" cmpd="sng" algn="ctr">
                      <a:solidFill>
                        <a:srgbClr val="8064A2">
                          <a:lumMod val="20000"/>
                          <a:lumOff val="80000"/>
                        </a:srgbClr>
                      </a:solidFill>
                      <a:prstDash val="solid"/>
                      <a:round/>
                      <a:headEnd type="none" w="med" len="med"/>
                      <a:tailEnd type="none" w="med" len="med"/>
                    </a:lnL>
                    <a:lnR w="12700" cap="flat" cmpd="sng" algn="ctr">
                      <a:solidFill>
                        <a:srgbClr val="8064A2">
                          <a:lumMod val="20000"/>
                          <a:lumOff val="80000"/>
                        </a:srgbClr>
                      </a:solidFill>
                      <a:prstDash val="solid"/>
                      <a:round/>
                      <a:headEnd type="none" w="med" len="med"/>
                      <a:tailEnd type="none" w="med" len="med"/>
                    </a:lnR>
                    <a:lnT w="12700" cap="flat" cmpd="sng" algn="ctr">
                      <a:solidFill>
                        <a:srgbClr val="8064A2">
                          <a:lumMod val="20000"/>
                          <a:lumOff val="80000"/>
                        </a:srgbClr>
                      </a:solidFill>
                      <a:prstDash val="solid"/>
                      <a:round/>
                      <a:headEnd type="none" w="med" len="med"/>
                      <a:tailEnd type="none" w="med" len="med"/>
                    </a:lnT>
                    <a:lnB w="12700" cap="flat" cmpd="sng" algn="ctr">
                      <a:solidFill>
                        <a:srgbClr val="8064A2">
                          <a:lumMod val="20000"/>
                          <a:lumOff val="80000"/>
                        </a:srgbClr>
                      </a:solidFill>
                      <a:prstDash val="solid"/>
                      <a:round/>
                      <a:headEnd type="none" w="med" len="med"/>
                      <a:tailEnd type="none" w="med" len="med"/>
                    </a:lnB>
                    <a:solidFill>
                      <a:srgbClr val="FFFFFF"/>
                    </a:solidFill>
                  </a:tcPr>
                </a:tc>
              </a:tr>
            </a:tbl>
          </a:graphicData>
        </a:graphic>
      </p:graphicFrame>
      <p:sp>
        <p:nvSpPr>
          <p:cNvPr id="8" name="Title 1"/>
          <p:cNvSpPr txBox="1">
            <a:spLocks/>
          </p:cNvSpPr>
          <p:nvPr/>
        </p:nvSpPr>
        <p:spPr>
          <a:xfrm>
            <a:off x="342900" y="287593"/>
            <a:ext cx="6172200" cy="345544"/>
          </a:xfrm>
          <a:prstGeom prst="rect">
            <a:avLst/>
          </a:prstGeom>
          <a:solidFill>
            <a:srgbClr val="660066"/>
          </a:solidFill>
        </p:spPr>
        <p:style>
          <a:lnRef idx="2">
            <a:schemeClr val="accent6">
              <a:shade val="50000"/>
            </a:schemeClr>
          </a:lnRef>
          <a:fillRef idx="1">
            <a:schemeClr val="accent6"/>
          </a:fillRef>
          <a:effectRef idx="0">
            <a:schemeClr val="accent6"/>
          </a:effectRef>
          <a:fontRef idx="minor">
            <a:schemeClr val="lt1"/>
          </a:fontRef>
        </p:style>
        <p:txBody>
          <a:bodyPr vert="horz" lIns="91440" tIns="45720" rIns="91440" bIns="45720" rtlCol="0" anchor="ctr">
            <a:no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600" dirty="0" smtClean="0"/>
              <a:t>ASSESSMENT QUESTIONS </a:t>
            </a:r>
            <a:r>
              <a:rPr lang="mr-IN" sz="1600" dirty="0" smtClean="0"/>
              <a:t>–</a:t>
            </a:r>
            <a:r>
              <a:rPr lang="en-US" sz="1600" dirty="0" smtClean="0"/>
              <a:t> OPERATIONS</a:t>
            </a:r>
            <a:endParaRPr lang="en-US" sz="1600" dirty="0"/>
          </a:p>
        </p:txBody>
      </p:sp>
      <p:sp>
        <p:nvSpPr>
          <p:cNvPr id="7" name="TextBox 6"/>
          <p:cNvSpPr txBox="1"/>
          <p:nvPr/>
        </p:nvSpPr>
        <p:spPr>
          <a:xfrm>
            <a:off x="3788176" y="2929601"/>
            <a:ext cx="2877589" cy="1077218"/>
          </a:xfrm>
          <a:prstGeom prst="rect">
            <a:avLst/>
          </a:prstGeom>
          <a:solidFill>
            <a:srgbClr val="FF0000"/>
          </a:solidFill>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r>
              <a:rPr lang="en-US" sz="3200" dirty="0" smtClean="0"/>
              <a:t>ALTERNATIVE QUESTION 28</a:t>
            </a:r>
            <a:endParaRPr lang="en-US" sz="3200" dirty="0"/>
          </a:p>
        </p:txBody>
      </p:sp>
    </p:spTree>
    <p:extLst>
      <p:ext uri="{BB962C8B-B14F-4D97-AF65-F5344CB8AC3E}">
        <p14:creationId xmlns:p14="http://schemas.microsoft.com/office/powerpoint/2010/main" val="296127381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874679"/>
            <a:ext cx="6172200" cy="485867"/>
          </a:xfrm>
        </p:spPr>
        <p:txBody>
          <a:bodyPr>
            <a:noAutofit/>
          </a:bodyPr>
          <a:lstStyle/>
          <a:p>
            <a:r>
              <a:rPr lang="en-US" sz="2000" dirty="0" smtClean="0"/>
              <a:t>Survey questions for financial </a:t>
            </a:r>
            <a:r>
              <a:rPr lang="en-US" sz="2000" dirty="0" err="1" smtClean="0"/>
              <a:t>organisations</a:t>
            </a:r>
            <a:endParaRPr lang="en-US" sz="2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753804594"/>
              </p:ext>
            </p:extLst>
          </p:nvPr>
        </p:nvGraphicFramePr>
        <p:xfrm>
          <a:off x="342900" y="1838301"/>
          <a:ext cx="6172200" cy="3359834"/>
        </p:xfrm>
        <a:graphic>
          <a:graphicData uri="http://schemas.openxmlformats.org/drawingml/2006/table">
            <a:tbl>
              <a:tblPr firstRow="1" bandRow="1">
                <a:tableStyleId>{912C8C85-51F0-491E-9774-3900AFEF0FD7}</a:tableStyleId>
              </a:tblPr>
              <a:tblGrid>
                <a:gridCol w="717550"/>
                <a:gridCol w="5454650"/>
              </a:tblGrid>
              <a:tr h="535658">
                <a:tc>
                  <a:txBody>
                    <a:bodyPr/>
                    <a:lstStyle/>
                    <a:p>
                      <a:pPr marL="0" marR="0">
                        <a:lnSpc>
                          <a:spcPct val="107000"/>
                        </a:lnSpc>
                        <a:spcBef>
                          <a:spcPts val="600"/>
                        </a:spcBef>
                        <a:spcAft>
                          <a:spcPts val="600"/>
                        </a:spcAft>
                      </a:pPr>
                      <a:r>
                        <a:rPr lang="en-NZ" sz="1400" dirty="0">
                          <a:effectLst/>
                        </a:rPr>
                        <a:t> </a:t>
                      </a:r>
                      <a:endParaRPr lang="en-NZ" sz="1400" dirty="0">
                        <a:effectLst/>
                        <a:latin typeface="Calibri"/>
                        <a:ea typeface="Calibri"/>
                        <a:cs typeface="Times New Roman"/>
                      </a:endParaRPr>
                    </a:p>
                  </a:txBody>
                  <a:tcPr marL="51435" marR="51435" marT="0" marB="0">
                    <a:lnL w="12700" cap="flat" cmpd="sng" algn="ctr">
                      <a:solidFill>
                        <a:srgbClr val="F397DF"/>
                      </a:solidFill>
                      <a:prstDash val="solid"/>
                      <a:round/>
                      <a:headEnd type="none" w="med" len="med"/>
                      <a:tailEnd type="none" w="med" len="med"/>
                    </a:lnL>
                    <a:lnR w="12700" cap="flat" cmpd="sng" algn="ctr">
                      <a:solidFill>
                        <a:srgbClr val="660066"/>
                      </a:solidFill>
                      <a:prstDash val="solid"/>
                      <a:round/>
                      <a:headEnd type="none" w="med" len="med"/>
                      <a:tailEnd type="none" w="med" len="med"/>
                    </a:lnR>
                    <a:lnT w="12700" cap="flat" cmpd="sng" algn="ctr">
                      <a:solidFill>
                        <a:srgbClr val="F397DF"/>
                      </a:solidFill>
                      <a:prstDash val="solid"/>
                      <a:round/>
                      <a:headEnd type="none" w="med" len="med"/>
                      <a:tailEnd type="none" w="med" len="med"/>
                    </a:lnT>
                    <a:lnB w="12700" cap="flat" cmpd="sng" algn="ctr">
                      <a:solidFill>
                        <a:srgbClr val="F397DF"/>
                      </a:solidFill>
                      <a:prstDash val="solid"/>
                      <a:round/>
                      <a:headEnd type="none" w="med" len="med"/>
                      <a:tailEnd type="none" w="med" len="med"/>
                    </a:lnB>
                    <a:solidFill>
                      <a:srgbClr val="660066"/>
                    </a:solidFill>
                  </a:tcPr>
                </a:tc>
                <a:tc>
                  <a:txBody>
                    <a:bodyPr/>
                    <a:lstStyle/>
                    <a:p>
                      <a:pPr marL="0" marR="0">
                        <a:lnSpc>
                          <a:spcPct val="107000"/>
                        </a:lnSpc>
                        <a:spcBef>
                          <a:spcPts val="600"/>
                        </a:spcBef>
                        <a:spcAft>
                          <a:spcPts val="600"/>
                        </a:spcAft>
                      </a:pPr>
                      <a:r>
                        <a:rPr lang="en-NZ" sz="1400" dirty="0" smtClean="0">
                          <a:effectLst/>
                        </a:rPr>
                        <a:t>QUESTIONS</a:t>
                      </a:r>
                      <a:endParaRPr lang="en-NZ" sz="1400" dirty="0">
                        <a:effectLst/>
                        <a:latin typeface="Calibri"/>
                        <a:ea typeface="Calibri"/>
                        <a:cs typeface="Times New Roman"/>
                      </a:endParaRPr>
                    </a:p>
                  </a:txBody>
                  <a:tcPr marL="51435" marR="51435" marT="0" marB="0">
                    <a:lnL w="12700" cap="flat" cmpd="sng" algn="ctr">
                      <a:solidFill>
                        <a:srgbClr val="660066"/>
                      </a:solidFill>
                      <a:prstDash val="solid"/>
                      <a:round/>
                      <a:headEnd type="none" w="med" len="med"/>
                      <a:tailEnd type="none" w="med" len="med"/>
                    </a:lnL>
                    <a:lnR w="12700" cap="flat" cmpd="sng" algn="ctr">
                      <a:solidFill>
                        <a:srgbClr val="F397DF"/>
                      </a:solidFill>
                      <a:prstDash val="solid"/>
                      <a:round/>
                      <a:headEnd type="none" w="med" len="med"/>
                      <a:tailEnd type="none" w="med" len="med"/>
                    </a:lnR>
                    <a:lnT w="12700" cap="flat" cmpd="sng" algn="ctr">
                      <a:solidFill>
                        <a:srgbClr val="F397DF"/>
                      </a:solidFill>
                      <a:prstDash val="solid"/>
                      <a:round/>
                      <a:headEnd type="none" w="med" len="med"/>
                      <a:tailEnd type="none" w="med" len="med"/>
                    </a:lnT>
                    <a:lnB w="12700" cap="flat" cmpd="sng" algn="ctr">
                      <a:solidFill>
                        <a:srgbClr val="F397DF"/>
                      </a:solidFill>
                      <a:prstDash val="solid"/>
                      <a:round/>
                      <a:headEnd type="none" w="med" len="med"/>
                      <a:tailEnd type="none" w="med" len="med"/>
                    </a:lnB>
                    <a:solidFill>
                      <a:srgbClr val="660066"/>
                    </a:solidFill>
                  </a:tcPr>
                </a:tc>
              </a:tr>
              <a:tr h="790364">
                <a:tc>
                  <a:txBody>
                    <a:bodyPr/>
                    <a:lstStyle/>
                    <a:p>
                      <a:pPr marL="0" marR="0">
                        <a:lnSpc>
                          <a:spcPct val="107000"/>
                        </a:lnSpc>
                        <a:spcBef>
                          <a:spcPts val="600"/>
                        </a:spcBef>
                        <a:spcAft>
                          <a:spcPts val="600"/>
                        </a:spcAft>
                      </a:pPr>
                      <a:r>
                        <a:rPr lang="en-NZ" sz="1400" b="0" i="0">
                          <a:solidFill>
                            <a:srgbClr val="000000"/>
                          </a:solidFill>
                          <a:effectLst/>
                          <a:latin typeface="Calibri"/>
                          <a:ea typeface="Calibri"/>
                          <a:cs typeface="Times New Roman"/>
                        </a:rPr>
                        <a:t>SQ19</a:t>
                      </a:r>
                    </a:p>
                  </a:txBody>
                  <a:tcPr marL="68580" marR="68580" marT="0" marB="0">
                    <a:lnL w="12700" cap="flat" cmpd="sng" algn="ctr">
                      <a:solidFill>
                        <a:srgbClr val="F397DF"/>
                      </a:solidFill>
                      <a:prstDash val="solid"/>
                      <a:round/>
                      <a:headEnd type="none" w="med" len="med"/>
                      <a:tailEnd type="none" w="med" len="med"/>
                    </a:lnL>
                    <a:lnR w="12700" cap="flat" cmpd="sng" algn="ctr">
                      <a:solidFill>
                        <a:srgbClr val="F397DF"/>
                      </a:solidFill>
                      <a:prstDash val="solid"/>
                      <a:round/>
                      <a:headEnd type="none" w="med" len="med"/>
                      <a:tailEnd type="none" w="med" len="med"/>
                    </a:lnR>
                    <a:lnT w="12700" cap="flat" cmpd="sng" algn="ctr">
                      <a:solidFill>
                        <a:srgbClr val="F397DF"/>
                      </a:solidFill>
                      <a:prstDash val="solid"/>
                      <a:round/>
                      <a:headEnd type="none" w="med" len="med"/>
                      <a:tailEnd type="none" w="med" len="med"/>
                    </a:lnT>
                    <a:lnB w="12700" cap="flat" cmpd="sng" algn="ctr">
                      <a:solidFill>
                        <a:srgbClr val="F397DF"/>
                      </a:solidFill>
                      <a:prstDash val="solid"/>
                      <a:round/>
                      <a:headEnd type="none" w="med" len="med"/>
                      <a:tailEnd type="none" w="med" len="med"/>
                    </a:lnB>
                  </a:tcPr>
                </a:tc>
                <a:tc>
                  <a:txBody>
                    <a:bodyPr/>
                    <a:lstStyle/>
                    <a:p>
                      <a:pPr marL="0" marR="0" algn="just">
                        <a:lnSpc>
                          <a:spcPct val="107000"/>
                        </a:lnSpc>
                        <a:spcBef>
                          <a:spcPts val="600"/>
                        </a:spcBef>
                        <a:spcAft>
                          <a:spcPts val="0"/>
                        </a:spcAft>
                      </a:pPr>
                      <a:r>
                        <a:rPr lang="en-NZ" sz="1400" b="0" i="0">
                          <a:solidFill>
                            <a:srgbClr val="000000"/>
                          </a:solidFill>
                          <a:effectLst/>
                          <a:latin typeface="Calibri"/>
                          <a:ea typeface="Calibri"/>
                          <a:cs typeface="Times New Roman"/>
                        </a:rPr>
                        <a:t>Does your financial institution have an overall policy that addresses integrity and corruption risk as a strategic issue for operations?</a:t>
                      </a:r>
                    </a:p>
                    <a:p>
                      <a:pPr marL="0" marR="0" algn="just">
                        <a:lnSpc>
                          <a:spcPct val="107000"/>
                        </a:lnSpc>
                        <a:spcBef>
                          <a:spcPts val="600"/>
                        </a:spcBef>
                        <a:spcAft>
                          <a:spcPts val="0"/>
                        </a:spcAft>
                      </a:pPr>
                      <a:r>
                        <a:rPr lang="en-NZ" sz="1400" b="0" i="0">
                          <a:solidFill>
                            <a:srgbClr val="000000"/>
                          </a:solidFill>
                          <a:effectLst/>
                          <a:latin typeface="Calibri"/>
                          <a:ea typeface="Calibri"/>
                          <a:cs typeface="Times New Roman"/>
                        </a:rPr>
                        <a:t> </a:t>
                      </a:r>
                    </a:p>
                  </a:txBody>
                  <a:tcPr marL="68580" marR="68580" marT="0" marB="0">
                    <a:lnL w="12700" cap="flat" cmpd="sng" algn="ctr">
                      <a:solidFill>
                        <a:srgbClr val="F397DF"/>
                      </a:solidFill>
                      <a:prstDash val="solid"/>
                      <a:round/>
                      <a:headEnd type="none" w="med" len="med"/>
                      <a:tailEnd type="none" w="med" len="med"/>
                    </a:lnL>
                    <a:lnR w="12700" cap="flat" cmpd="sng" algn="ctr">
                      <a:solidFill>
                        <a:srgbClr val="F397DF"/>
                      </a:solidFill>
                      <a:prstDash val="solid"/>
                      <a:round/>
                      <a:headEnd type="none" w="med" len="med"/>
                      <a:tailEnd type="none" w="med" len="med"/>
                    </a:lnR>
                    <a:lnT w="12700" cap="flat" cmpd="sng" algn="ctr">
                      <a:solidFill>
                        <a:srgbClr val="F397DF"/>
                      </a:solidFill>
                      <a:prstDash val="solid"/>
                      <a:round/>
                      <a:headEnd type="none" w="med" len="med"/>
                      <a:tailEnd type="none" w="med" len="med"/>
                    </a:lnT>
                    <a:lnB w="12700" cap="flat" cmpd="sng" algn="ctr">
                      <a:solidFill>
                        <a:srgbClr val="F397DF"/>
                      </a:solidFill>
                      <a:prstDash val="solid"/>
                      <a:round/>
                      <a:headEnd type="none" w="med" len="med"/>
                      <a:tailEnd type="none" w="med" len="med"/>
                    </a:lnB>
                  </a:tcPr>
                </a:tc>
              </a:tr>
              <a:tr h="887358">
                <a:tc>
                  <a:txBody>
                    <a:bodyPr/>
                    <a:lstStyle/>
                    <a:p>
                      <a:pPr marL="0" marR="0">
                        <a:lnSpc>
                          <a:spcPct val="107000"/>
                        </a:lnSpc>
                        <a:spcBef>
                          <a:spcPts val="600"/>
                        </a:spcBef>
                        <a:spcAft>
                          <a:spcPts val="600"/>
                        </a:spcAft>
                      </a:pPr>
                      <a:r>
                        <a:rPr lang="en-NZ" sz="1400" b="0" i="0">
                          <a:solidFill>
                            <a:srgbClr val="000000"/>
                          </a:solidFill>
                          <a:effectLst/>
                          <a:latin typeface="Calibri"/>
                          <a:ea typeface="Calibri"/>
                          <a:cs typeface="Times New Roman"/>
                        </a:rPr>
                        <a:t>SQ20</a:t>
                      </a:r>
                    </a:p>
                  </a:txBody>
                  <a:tcPr marL="68580" marR="68580" marT="0" marB="0">
                    <a:lnL w="12700" cap="flat" cmpd="sng" algn="ctr">
                      <a:solidFill>
                        <a:srgbClr val="F397DF"/>
                      </a:solidFill>
                      <a:prstDash val="solid"/>
                      <a:round/>
                      <a:headEnd type="none" w="med" len="med"/>
                      <a:tailEnd type="none" w="med" len="med"/>
                    </a:lnL>
                    <a:lnR w="12700" cap="flat" cmpd="sng" algn="ctr">
                      <a:solidFill>
                        <a:srgbClr val="F397DF"/>
                      </a:solidFill>
                      <a:prstDash val="solid"/>
                      <a:round/>
                      <a:headEnd type="none" w="med" len="med"/>
                      <a:tailEnd type="none" w="med" len="med"/>
                    </a:lnR>
                    <a:lnT w="12700" cap="flat" cmpd="sng" algn="ctr">
                      <a:solidFill>
                        <a:srgbClr val="F397DF"/>
                      </a:solidFill>
                      <a:prstDash val="solid"/>
                      <a:round/>
                      <a:headEnd type="none" w="med" len="med"/>
                      <a:tailEnd type="none" w="med" len="med"/>
                    </a:lnT>
                    <a:lnB w="12700" cap="flat" cmpd="sng" algn="ctr">
                      <a:solidFill>
                        <a:srgbClr val="F397DF"/>
                      </a:solidFill>
                      <a:prstDash val="solid"/>
                      <a:round/>
                      <a:headEnd type="none" w="med" len="med"/>
                      <a:tailEnd type="none" w="med" len="med"/>
                    </a:lnB>
                  </a:tcPr>
                </a:tc>
                <a:tc>
                  <a:txBody>
                    <a:bodyPr/>
                    <a:lstStyle/>
                    <a:p>
                      <a:pPr marL="0" marR="0" algn="just">
                        <a:lnSpc>
                          <a:spcPct val="107000"/>
                        </a:lnSpc>
                        <a:spcBef>
                          <a:spcPts val="600"/>
                        </a:spcBef>
                        <a:spcAft>
                          <a:spcPts val="0"/>
                        </a:spcAft>
                      </a:pPr>
                      <a:r>
                        <a:rPr lang="en-NZ" sz="1400" b="0" i="0">
                          <a:solidFill>
                            <a:srgbClr val="000000"/>
                          </a:solidFill>
                          <a:effectLst/>
                          <a:latin typeface="Calibri"/>
                          <a:ea typeface="Calibri"/>
                          <a:cs typeface="Times New Roman"/>
                        </a:rPr>
                        <a:t>Are there guidelines, and staff training, on addressing corruption risks in contracting of overseas operations?</a:t>
                      </a:r>
                    </a:p>
                    <a:p>
                      <a:pPr marL="0" marR="0" algn="just">
                        <a:lnSpc>
                          <a:spcPct val="107000"/>
                        </a:lnSpc>
                        <a:spcBef>
                          <a:spcPts val="600"/>
                        </a:spcBef>
                        <a:spcAft>
                          <a:spcPts val="0"/>
                        </a:spcAft>
                      </a:pPr>
                      <a:r>
                        <a:rPr lang="en-NZ" sz="1400" b="0" i="0">
                          <a:solidFill>
                            <a:srgbClr val="000000"/>
                          </a:solidFill>
                          <a:effectLst/>
                          <a:latin typeface="Calibri"/>
                          <a:ea typeface="Calibri"/>
                          <a:cs typeface="Times New Roman"/>
                        </a:rPr>
                        <a:t> </a:t>
                      </a:r>
                    </a:p>
                  </a:txBody>
                  <a:tcPr marL="68580" marR="68580" marT="0" marB="0">
                    <a:lnL w="12700" cap="flat" cmpd="sng" algn="ctr">
                      <a:solidFill>
                        <a:srgbClr val="F397DF"/>
                      </a:solidFill>
                      <a:prstDash val="solid"/>
                      <a:round/>
                      <a:headEnd type="none" w="med" len="med"/>
                      <a:tailEnd type="none" w="med" len="med"/>
                    </a:lnL>
                    <a:lnR w="12700" cap="flat" cmpd="sng" algn="ctr">
                      <a:solidFill>
                        <a:srgbClr val="F397DF"/>
                      </a:solidFill>
                      <a:prstDash val="solid"/>
                      <a:round/>
                      <a:headEnd type="none" w="med" len="med"/>
                      <a:tailEnd type="none" w="med" len="med"/>
                    </a:lnR>
                    <a:lnT w="12700" cap="flat" cmpd="sng" algn="ctr">
                      <a:solidFill>
                        <a:srgbClr val="F397DF"/>
                      </a:solidFill>
                      <a:prstDash val="solid"/>
                      <a:round/>
                      <a:headEnd type="none" w="med" len="med"/>
                      <a:tailEnd type="none" w="med" len="med"/>
                    </a:lnT>
                    <a:lnB w="12700" cap="flat" cmpd="sng" algn="ctr">
                      <a:solidFill>
                        <a:srgbClr val="F397DF"/>
                      </a:solidFill>
                      <a:prstDash val="solid"/>
                      <a:round/>
                      <a:headEnd type="none" w="med" len="med"/>
                      <a:tailEnd type="none" w="med" len="med"/>
                    </a:lnB>
                  </a:tcPr>
                </a:tc>
              </a:tr>
              <a:tr h="1146454">
                <a:tc>
                  <a:txBody>
                    <a:bodyPr/>
                    <a:lstStyle/>
                    <a:p>
                      <a:pPr marL="0" marR="0">
                        <a:lnSpc>
                          <a:spcPct val="107000"/>
                        </a:lnSpc>
                        <a:spcBef>
                          <a:spcPts val="600"/>
                        </a:spcBef>
                        <a:spcAft>
                          <a:spcPts val="600"/>
                        </a:spcAft>
                      </a:pPr>
                      <a:r>
                        <a:rPr lang="en-NZ" sz="1400" b="0" i="0">
                          <a:solidFill>
                            <a:srgbClr val="000000"/>
                          </a:solidFill>
                          <a:effectLst/>
                          <a:latin typeface="Calibri"/>
                          <a:ea typeface="Calibri"/>
                          <a:cs typeface="Times New Roman"/>
                        </a:rPr>
                        <a:t>SQ21</a:t>
                      </a:r>
                    </a:p>
                  </a:txBody>
                  <a:tcPr marL="68580" marR="68580" marT="0" marB="0">
                    <a:lnL w="12700" cap="flat" cmpd="sng" algn="ctr">
                      <a:solidFill>
                        <a:srgbClr val="F397DF"/>
                      </a:solidFill>
                      <a:prstDash val="solid"/>
                      <a:round/>
                      <a:headEnd type="none" w="med" len="med"/>
                      <a:tailEnd type="none" w="med" len="med"/>
                    </a:lnL>
                    <a:lnR w="12700" cap="flat" cmpd="sng" algn="ctr">
                      <a:solidFill>
                        <a:srgbClr val="F397DF"/>
                      </a:solidFill>
                      <a:prstDash val="solid"/>
                      <a:round/>
                      <a:headEnd type="none" w="med" len="med"/>
                      <a:tailEnd type="none" w="med" len="med"/>
                    </a:lnR>
                    <a:lnT w="12700" cap="flat" cmpd="sng" algn="ctr">
                      <a:solidFill>
                        <a:srgbClr val="F397DF"/>
                      </a:solidFill>
                      <a:prstDash val="solid"/>
                      <a:round/>
                      <a:headEnd type="none" w="med" len="med"/>
                      <a:tailEnd type="none" w="med" len="med"/>
                    </a:lnT>
                    <a:lnB w="12700" cap="flat" cmpd="sng" algn="ctr">
                      <a:solidFill>
                        <a:srgbClr val="F397DF"/>
                      </a:solidFill>
                      <a:prstDash val="solid"/>
                      <a:round/>
                      <a:headEnd type="none" w="med" len="med"/>
                      <a:tailEnd type="none" w="med" len="med"/>
                    </a:lnB>
                  </a:tcPr>
                </a:tc>
                <a:tc>
                  <a:txBody>
                    <a:bodyPr/>
                    <a:lstStyle/>
                    <a:p>
                      <a:pPr marL="0" marR="0" algn="just">
                        <a:lnSpc>
                          <a:spcPct val="107000"/>
                        </a:lnSpc>
                        <a:spcBef>
                          <a:spcPts val="600"/>
                        </a:spcBef>
                        <a:spcAft>
                          <a:spcPts val="0"/>
                        </a:spcAft>
                      </a:pPr>
                      <a:r>
                        <a:rPr lang="en-NZ" sz="1400" b="0" i="0" dirty="0">
                          <a:solidFill>
                            <a:srgbClr val="000000"/>
                          </a:solidFill>
                          <a:effectLst/>
                          <a:latin typeface="Calibri"/>
                          <a:ea typeface="Calibri"/>
                          <a:cs typeface="Times New Roman"/>
                        </a:rPr>
                        <a:t>Are your organisation’s processes of invoicing separate from chains of payment?</a:t>
                      </a:r>
                    </a:p>
                    <a:p>
                      <a:pPr marL="0" marR="0" algn="just">
                        <a:lnSpc>
                          <a:spcPct val="107000"/>
                        </a:lnSpc>
                        <a:spcBef>
                          <a:spcPts val="600"/>
                        </a:spcBef>
                        <a:spcAft>
                          <a:spcPts val="0"/>
                        </a:spcAft>
                      </a:pPr>
                      <a:r>
                        <a:rPr lang="en-NZ" sz="1400" b="0" i="0" dirty="0">
                          <a:solidFill>
                            <a:srgbClr val="000000"/>
                          </a:solidFill>
                          <a:effectLst/>
                          <a:latin typeface="Calibri"/>
                          <a:ea typeface="Calibri"/>
                          <a:cs typeface="Times New Roman"/>
                        </a:rPr>
                        <a:t> </a:t>
                      </a:r>
                    </a:p>
                  </a:txBody>
                  <a:tcPr marL="68580" marR="68580" marT="0" marB="0">
                    <a:lnL w="12700" cap="flat" cmpd="sng" algn="ctr">
                      <a:solidFill>
                        <a:srgbClr val="F397DF"/>
                      </a:solidFill>
                      <a:prstDash val="solid"/>
                      <a:round/>
                      <a:headEnd type="none" w="med" len="med"/>
                      <a:tailEnd type="none" w="med" len="med"/>
                    </a:lnL>
                    <a:lnR w="12700" cap="flat" cmpd="sng" algn="ctr">
                      <a:solidFill>
                        <a:srgbClr val="F397DF"/>
                      </a:solidFill>
                      <a:prstDash val="solid"/>
                      <a:round/>
                      <a:headEnd type="none" w="med" len="med"/>
                      <a:tailEnd type="none" w="med" len="med"/>
                    </a:lnR>
                    <a:lnT w="12700" cap="flat" cmpd="sng" algn="ctr">
                      <a:solidFill>
                        <a:srgbClr val="F397DF"/>
                      </a:solidFill>
                      <a:prstDash val="solid"/>
                      <a:round/>
                      <a:headEnd type="none" w="med" len="med"/>
                      <a:tailEnd type="none" w="med" len="med"/>
                    </a:lnT>
                    <a:lnB w="12700" cap="flat" cmpd="sng" algn="ctr">
                      <a:solidFill>
                        <a:srgbClr val="F397DF"/>
                      </a:solidFill>
                      <a:prstDash val="solid"/>
                      <a:round/>
                      <a:headEnd type="none" w="med" len="med"/>
                      <a:tailEnd type="none" w="med" len="med"/>
                    </a:lnB>
                  </a:tcPr>
                </a:tc>
              </a:tr>
            </a:tbl>
          </a:graphicData>
        </a:graphic>
      </p:graphicFrame>
      <p:sp>
        <p:nvSpPr>
          <p:cNvPr id="5" name="Title 1"/>
          <p:cNvSpPr txBox="1">
            <a:spLocks/>
          </p:cNvSpPr>
          <p:nvPr/>
        </p:nvSpPr>
        <p:spPr>
          <a:xfrm>
            <a:off x="342900" y="203461"/>
            <a:ext cx="6172200" cy="428039"/>
          </a:xfrm>
          <a:prstGeom prst="rect">
            <a:avLst/>
          </a:prstGeom>
          <a:solidFill>
            <a:srgbClr val="660066"/>
          </a:solidFill>
        </p:spPr>
        <p:style>
          <a:lnRef idx="2">
            <a:schemeClr val="accent6">
              <a:shade val="50000"/>
            </a:schemeClr>
          </a:lnRef>
          <a:fillRef idx="1">
            <a:schemeClr val="accent6"/>
          </a:fillRef>
          <a:effectRef idx="0">
            <a:schemeClr val="accent6"/>
          </a:effectRef>
          <a:fontRef idx="minor">
            <a:schemeClr val="lt1"/>
          </a:fontRef>
        </p:style>
        <p:txBody>
          <a:bodyPr vert="horz" lIns="91440" tIns="45720" rIns="91440" bIns="45720" rtlCol="0" anchor="ctr">
            <a:no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600" dirty="0" smtClean="0"/>
              <a:t>SURVEY QUESTIONS </a:t>
            </a:r>
            <a:r>
              <a:rPr lang="mr-IN" sz="1600" dirty="0" smtClean="0"/>
              <a:t>–</a:t>
            </a:r>
            <a:r>
              <a:rPr lang="en-US" sz="1600" dirty="0" smtClean="0"/>
              <a:t> OPERATIONS</a:t>
            </a:r>
            <a:endParaRPr lang="en-US" sz="1600" dirty="0"/>
          </a:p>
        </p:txBody>
      </p:sp>
    </p:spTree>
    <p:extLst>
      <p:ext uri="{BB962C8B-B14F-4D97-AF65-F5344CB8AC3E}">
        <p14:creationId xmlns:p14="http://schemas.microsoft.com/office/powerpoint/2010/main" val="223374875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697090"/>
            <a:ext cx="6242050" cy="411499"/>
          </a:xfrm>
        </p:spPr>
        <p:txBody>
          <a:bodyPr>
            <a:noAutofit/>
          </a:bodyPr>
          <a:lstStyle/>
          <a:p>
            <a:pPr algn="l"/>
            <a:r>
              <a:rPr lang="en-US" sz="2000" dirty="0" smtClean="0"/>
              <a:t>29. Trusted regulatory bodies.</a:t>
            </a:r>
            <a:endParaRPr lang="en-US" sz="2000" dirty="0"/>
          </a:p>
        </p:txBody>
      </p:sp>
      <p:sp>
        <p:nvSpPr>
          <p:cNvPr id="3" name="Content Placeholder 2"/>
          <p:cNvSpPr>
            <a:spLocks noGrp="1"/>
          </p:cNvSpPr>
          <p:nvPr>
            <p:ph idx="1"/>
          </p:nvPr>
        </p:nvSpPr>
        <p:spPr>
          <a:xfrm>
            <a:off x="342900" y="1450860"/>
            <a:ext cx="6172200" cy="3277541"/>
          </a:xfrm>
        </p:spPr>
        <p:txBody>
          <a:bodyPr>
            <a:noAutofit/>
          </a:bodyPr>
          <a:lstStyle/>
          <a:p>
            <a:pPr marL="0" lvl="0" indent="0">
              <a:buNone/>
            </a:pPr>
            <a:r>
              <a:rPr lang="en-NZ" sz="1400" dirty="0"/>
              <a:t>Does the country’s oversight of the financial system include monitoring and reporting to government, the public and media by appropriate oversight agencies? </a:t>
            </a:r>
            <a:endParaRPr lang="en-NZ" sz="1200" dirty="0"/>
          </a:p>
        </p:txBody>
      </p:sp>
      <p:graphicFrame>
        <p:nvGraphicFramePr>
          <p:cNvPr id="6" name="Table 5"/>
          <p:cNvGraphicFramePr>
            <a:graphicFrameLocks noGrp="1"/>
          </p:cNvGraphicFramePr>
          <p:nvPr>
            <p:extLst>
              <p:ext uri="{D42A27DB-BD31-4B8C-83A1-F6EECF244321}">
                <p14:modId xmlns:p14="http://schemas.microsoft.com/office/powerpoint/2010/main" val="4130846112"/>
              </p:ext>
            </p:extLst>
          </p:nvPr>
        </p:nvGraphicFramePr>
        <p:xfrm>
          <a:off x="342900" y="6769929"/>
          <a:ext cx="6172200" cy="2257130"/>
        </p:xfrm>
        <a:graphic>
          <a:graphicData uri="http://schemas.openxmlformats.org/drawingml/2006/table">
            <a:tbl>
              <a:tblPr firstRow="1" bandRow="1">
                <a:tableStyleId>{93296810-A885-4BE3-A3E7-6D5BEEA58F35}</a:tableStyleId>
              </a:tblPr>
              <a:tblGrid>
                <a:gridCol w="797243"/>
                <a:gridCol w="5374957"/>
              </a:tblGrid>
              <a:tr h="321321">
                <a:tc>
                  <a:txBody>
                    <a:bodyPr/>
                    <a:lstStyle/>
                    <a:p>
                      <a:pPr marL="0" marR="0">
                        <a:lnSpc>
                          <a:spcPct val="107000"/>
                        </a:lnSpc>
                        <a:spcBef>
                          <a:spcPts val="0"/>
                        </a:spcBef>
                        <a:spcAft>
                          <a:spcPts val="600"/>
                        </a:spcAft>
                      </a:pPr>
                      <a:r>
                        <a:rPr lang="en-NZ" sz="1200" dirty="0">
                          <a:effectLst/>
                        </a:rPr>
                        <a:t>Score</a:t>
                      </a:r>
                      <a:endParaRPr lang="en-NZ" sz="1200" dirty="0">
                        <a:effectLst/>
                        <a:latin typeface="Calibri"/>
                        <a:ea typeface="Calibri"/>
                        <a:cs typeface="Times New Roman"/>
                      </a:endParaRPr>
                    </a:p>
                  </a:txBody>
                  <a:tcPr marL="51435" marR="51435" marT="0" marB="0">
                    <a:lnB w="12700" cap="flat" cmpd="sng" algn="ctr">
                      <a:solidFill>
                        <a:srgbClr val="EEECE1">
                          <a:lumMod val="90000"/>
                        </a:srgbClr>
                      </a:solidFill>
                      <a:prstDash val="solid"/>
                      <a:round/>
                      <a:headEnd type="none" w="med" len="med"/>
                      <a:tailEnd type="none" w="med" len="med"/>
                    </a:lnB>
                    <a:solidFill>
                      <a:srgbClr val="948A54"/>
                    </a:solidFill>
                  </a:tcPr>
                </a:tc>
                <a:tc>
                  <a:txBody>
                    <a:bodyPr/>
                    <a:lstStyle/>
                    <a:p>
                      <a:pPr marL="0" marR="0">
                        <a:lnSpc>
                          <a:spcPct val="107000"/>
                        </a:lnSpc>
                        <a:spcBef>
                          <a:spcPts val="0"/>
                        </a:spcBef>
                        <a:spcAft>
                          <a:spcPts val="600"/>
                        </a:spcAft>
                      </a:pPr>
                      <a:r>
                        <a:rPr lang="en-NZ" sz="1200" dirty="0" smtClean="0">
                          <a:effectLst/>
                        </a:rPr>
                        <a:t>Assessment</a:t>
                      </a:r>
                      <a:endParaRPr lang="en-NZ" sz="1200" dirty="0">
                        <a:effectLst/>
                        <a:latin typeface="Calibri"/>
                        <a:ea typeface="Calibri"/>
                        <a:cs typeface="Times New Roman"/>
                      </a:endParaRPr>
                    </a:p>
                  </a:txBody>
                  <a:tcPr marL="51435" marR="51435" marT="0" marB="0">
                    <a:lnB w="12700" cap="flat" cmpd="sng" algn="ctr">
                      <a:solidFill>
                        <a:srgbClr val="EEECE1">
                          <a:lumMod val="90000"/>
                        </a:srgbClr>
                      </a:solidFill>
                      <a:prstDash val="solid"/>
                      <a:round/>
                      <a:headEnd type="none" w="med" len="med"/>
                      <a:tailEnd type="none" w="med" len="med"/>
                    </a:lnB>
                    <a:solidFill>
                      <a:srgbClr val="948A54"/>
                    </a:solidFill>
                  </a:tcPr>
                </a:tc>
              </a:tr>
              <a:tr h="321321">
                <a:tc>
                  <a:txBody>
                    <a:bodyPr/>
                    <a:lstStyle/>
                    <a:p>
                      <a:pPr marL="0" marR="0">
                        <a:lnSpc>
                          <a:spcPct val="107000"/>
                        </a:lnSpc>
                        <a:spcBef>
                          <a:spcPts val="0"/>
                        </a:spcBef>
                        <a:spcAft>
                          <a:spcPts val="600"/>
                        </a:spcAft>
                      </a:pPr>
                      <a:r>
                        <a:rPr lang="en-NZ" sz="1200" dirty="0">
                          <a:effectLst/>
                        </a:rPr>
                        <a:t>1</a:t>
                      </a:r>
                      <a:endParaRPr lang="en-NZ" sz="1200" dirty="0">
                        <a:effectLst/>
                        <a:latin typeface="Calibri"/>
                        <a:ea typeface="Calibri"/>
                        <a:cs typeface="Times New Roman"/>
                      </a:endParaRPr>
                    </a:p>
                  </a:txBody>
                  <a:tcPr marL="51435" marR="51435" marT="0" marB="0">
                    <a:lnL w="12700" cap="flat" cmpd="sng" algn="ctr">
                      <a:solidFill>
                        <a:srgbClr val="EEECE1">
                          <a:lumMod val="90000"/>
                        </a:srgbClr>
                      </a:solidFill>
                      <a:prstDash val="solid"/>
                      <a:round/>
                      <a:headEnd type="none" w="med" len="med"/>
                      <a:tailEnd type="none" w="med" len="med"/>
                    </a:lnL>
                    <a:lnR w="12700" cap="flat" cmpd="sng" algn="ctr">
                      <a:solidFill>
                        <a:srgbClr val="EEECE1">
                          <a:lumMod val="90000"/>
                        </a:srgbClr>
                      </a:solidFill>
                      <a:prstDash val="solid"/>
                      <a:round/>
                      <a:headEnd type="none" w="med" len="med"/>
                      <a:tailEnd type="none" w="med" len="med"/>
                    </a:lnR>
                    <a:lnT w="12700" cap="flat" cmpd="sng" algn="ctr">
                      <a:solidFill>
                        <a:srgbClr val="EEECE1">
                          <a:lumMod val="90000"/>
                        </a:srgbClr>
                      </a:solidFill>
                      <a:prstDash val="solid"/>
                      <a:round/>
                      <a:headEnd type="none" w="med" len="med"/>
                      <a:tailEnd type="none" w="med" len="med"/>
                    </a:lnT>
                    <a:lnB w="12700" cap="flat" cmpd="sng" algn="ctr">
                      <a:solidFill>
                        <a:srgbClr val="EEECE1">
                          <a:lumMod val="90000"/>
                        </a:srgbClr>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Very</a:t>
                      </a:r>
                      <a:r>
                        <a:rPr lang="en-NZ" sz="1100" b="0" baseline="0" dirty="0" smtClean="0">
                          <a:solidFill>
                            <a:srgbClr val="000000"/>
                          </a:solidFill>
                          <a:effectLst/>
                          <a:latin typeface="Calibri"/>
                          <a:ea typeface="Calibri"/>
                          <a:cs typeface="Times New Roman"/>
                        </a:rPr>
                        <a:t> w</a:t>
                      </a:r>
                      <a:r>
                        <a:rPr lang="en-NZ" sz="1100" b="0" dirty="0" smtClean="0">
                          <a:solidFill>
                            <a:srgbClr val="000000"/>
                          </a:solidFill>
                          <a:effectLst/>
                          <a:latin typeface="Calibri"/>
                          <a:ea typeface="Calibri"/>
                          <a:cs typeface="Times New Roman"/>
                        </a:rPr>
                        <a:t>eak: Monitored</a:t>
                      </a:r>
                      <a:r>
                        <a:rPr lang="en-NZ" sz="1100" b="0" baseline="0" dirty="0" smtClean="0">
                          <a:solidFill>
                            <a:srgbClr val="000000"/>
                          </a:solidFill>
                          <a:effectLst/>
                          <a:latin typeface="Calibri"/>
                          <a:ea typeface="Calibri"/>
                          <a:cs typeface="Times New Roman"/>
                        </a:rPr>
                        <a:t> </a:t>
                      </a:r>
                      <a:r>
                        <a:rPr lang="en-NZ" sz="1100" b="0" dirty="0" smtClean="0">
                          <a:solidFill>
                            <a:srgbClr val="000000"/>
                          </a:solidFill>
                          <a:effectLst/>
                          <a:latin typeface="Calibri"/>
                          <a:ea typeface="Calibri"/>
                          <a:cs typeface="Times New Roman"/>
                        </a:rPr>
                        <a:t>with </a:t>
                      </a:r>
                      <a:r>
                        <a:rPr lang="en-NZ" sz="1100" b="0" dirty="0">
                          <a:solidFill>
                            <a:srgbClr val="000000"/>
                          </a:solidFill>
                          <a:effectLst/>
                          <a:latin typeface="Calibri"/>
                          <a:ea typeface="Calibri"/>
                          <a:cs typeface="Times New Roman"/>
                        </a:rPr>
                        <a:t>limited reporting </a:t>
                      </a:r>
                      <a:r>
                        <a:rPr lang="en-NZ" sz="1100" b="0" dirty="0" smtClean="0">
                          <a:solidFill>
                            <a:srgbClr val="000000"/>
                          </a:solidFill>
                          <a:effectLst/>
                          <a:latin typeface="Calibri"/>
                          <a:ea typeface="Calibri"/>
                          <a:cs typeface="Times New Roman"/>
                        </a:rPr>
                        <a:t>only; and/or</a:t>
                      </a:r>
                      <a:r>
                        <a:rPr lang="en-NZ" sz="1100" b="0" baseline="0" dirty="0" smtClean="0">
                          <a:solidFill>
                            <a:srgbClr val="000000"/>
                          </a:solidFill>
                          <a:effectLst/>
                          <a:latin typeface="Calibri"/>
                          <a:ea typeface="Calibri"/>
                          <a:cs typeface="Times New Roman"/>
                        </a:rPr>
                        <a:t> by regulators who may not be appropriate</a:t>
                      </a:r>
                      <a:endParaRPr lang="en-NZ" sz="1100" b="0" dirty="0">
                        <a:solidFill>
                          <a:srgbClr val="000000"/>
                        </a:solidFill>
                        <a:effectLst/>
                        <a:latin typeface="Calibri"/>
                        <a:ea typeface="Calibri"/>
                        <a:cs typeface="Times New Roman"/>
                      </a:endParaRPr>
                    </a:p>
                  </a:txBody>
                  <a:tcPr marL="68580" marR="68580" marT="0" marB="0">
                    <a:lnL w="12700" cap="flat" cmpd="sng" algn="ctr">
                      <a:solidFill>
                        <a:srgbClr val="EEECE1">
                          <a:lumMod val="90000"/>
                        </a:srgbClr>
                      </a:solidFill>
                      <a:prstDash val="solid"/>
                      <a:round/>
                      <a:headEnd type="none" w="med" len="med"/>
                      <a:tailEnd type="none" w="med" len="med"/>
                    </a:lnL>
                    <a:lnR w="12700" cap="flat" cmpd="sng" algn="ctr">
                      <a:solidFill>
                        <a:srgbClr val="EEECE1">
                          <a:lumMod val="90000"/>
                        </a:srgbClr>
                      </a:solidFill>
                      <a:prstDash val="solid"/>
                      <a:round/>
                      <a:headEnd type="none" w="med" len="med"/>
                      <a:tailEnd type="none" w="med" len="med"/>
                    </a:lnR>
                    <a:lnT w="12700" cap="flat" cmpd="sng" algn="ctr">
                      <a:solidFill>
                        <a:srgbClr val="EEECE1">
                          <a:lumMod val="90000"/>
                        </a:srgbClr>
                      </a:solidFill>
                      <a:prstDash val="solid"/>
                      <a:round/>
                      <a:headEnd type="none" w="med" len="med"/>
                      <a:tailEnd type="none" w="med" len="med"/>
                    </a:lnT>
                    <a:lnB w="12700" cap="flat" cmpd="sng" algn="ctr">
                      <a:solidFill>
                        <a:srgbClr val="EEECE1">
                          <a:lumMod val="90000"/>
                        </a:srgbClr>
                      </a:solidFill>
                      <a:prstDash val="solid"/>
                      <a:round/>
                      <a:headEnd type="none" w="med" len="med"/>
                      <a:tailEnd type="none" w="med" len="med"/>
                    </a:lnB>
                    <a:solidFill>
                      <a:srgbClr val="FFFFFF"/>
                    </a:solidFill>
                  </a:tcPr>
                </a:tc>
              </a:tr>
              <a:tr h="321321">
                <a:tc>
                  <a:txBody>
                    <a:bodyPr/>
                    <a:lstStyle/>
                    <a:p>
                      <a:pPr marL="0" marR="0">
                        <a:lnSpc>
                          <a:spcPct val="107000"/>
                        </a:lnSpc>
                        <a:spcBef>
                          <a:spcPts val="0"/>
                        </a:spcBef>
                        <a:spcAft>
                          <a:spcPts val="600"/>
                        </a:spcAft>
                      </a:pPr>
                      <a:r>
                        <a:rPr lang="en-NZ" sz="1200" dirty="0">
                          <a:effectLst/>
                        </a:rPr>
                        <a:t>2</a:t>
                      </a:r>
                      <a:endParaRPr lang="en-NZ" sz="1200" dirty="0">
                        <a:effectLst/>
                        <a:latin typeface="Calibri"/>
                        <a:ea typeface="Calibri"/>
                        <a:cs typeface="Times New Roman"/>
                      </a:endParaRPr>
                    </a:p>
                  </a:txBody>
                  <a:tcPr marL="51435" marR="51435" marT="0" marB="0">
                    <a:lnL w="12700" cap="flat" cmpd="sng" algn="ctr">
                      <a:solidFill>
                        <a:srgbClr val="EEECE1">
                          <a:lumMod val="90000"/>
                        </a:srgbClr>
                      </a:solidFill>
                      <a:prstDash val="solid"/>
                      <a:round/>
                      <a:headEnd type="none" w="med" len="med"/>
                      <a:tailEnd type="none" w="med" len="med"/>
                    </a:lnL>
                    <a:lnR w="12700" cap="flat" cmpd="sng" algn="ctr">
                      <a:solidFill>
                        <a:srgbClr val="EEECE1">
                          <a:lumMod val="90000"/>
                        </a:srgbClr>
                      </a:solidFill>
                      <a:prstDash val="solid"/>
                      <a:round/>
                      <a:headEnd type="none" w="med" len="med"/>
                      <a:tailEnd type="none" w="med" len="med"/>
                    </a:lnR>
                    <a:lnT w="12700" cap="flat" cmpd="sng" algn="ctr">
                      <a:solidFill>
                        <a:srgbClr val="EEECE1">
                          <a:lumMod val="90000"/>
                        </a:srgbClr>
                      </a:solidFill>
                      <a:prstDash val="solid"/>
                      <a:round/>
                      <a:headEnd type="none" w="med" len="med"/>
                      <a:tailEnd type="none" w="med" len="med"/>
                    </a:lnT>
                    <a:lnB w="12700" cap="flat" cmpd="sng" algn="ctr">
                      <a:solidFill>
                        <a:srgbClr val="EEECE1">
                          <a:lumMod val="90000"/>
                        </a:srgbClr>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0"/>
                        </a:spcAft>
                      </a:pPr>
                      <a:r>
                        <a:rPr lang="en-NZ" sz="1100" b="0" dirty="0" smtClean="0">
                          <a:solidFill>
                            <a:srgbClr val="000000"/>
                          </a:solidFill>
                          <a:effectLst/>
                          <a:latin typeface="Calibri"/>
                          <a:ea typeface="Calibri"/>
                          <a:cs typeface="Times New Roman"/>
                        </a:rPr>
                        <a:t>Weak: Monitored</a:t>
                      </a:r>
                      <a:r>
                        <a:rPr lang="en-NZ" sz="1100" b="0" baseline="0" dirty="0" smtClean="0">
                          <a:solidFill>
                            <a:srgbClr val="000000"/>
                          </a:solidFill>
                          <a:effectLst/>
                          <a:latin typeface="Calibri"/>
                          <a:ea typeface="Calibri"/>
                          <a:cs typeface="Times New Roman"/>
                        </a:rPr>
                        <a:t> by appropriate regulators, </a:t>
                      </a:r>
                      <a:r>
                        <a:rPr lang="en-NZ" sz="1100" b="0" dirty="0" smtClean="0">
                          <a:solidFill>
                            <a:srgbClr val="000000"/>
                          </a:solidFill>
                          <a:effectLst/>
                          <a:latin typeface="Calibri"/>
                          <a:ea typeface="Calibri"/>
                          <a:cs typeface="Times New Roman"/>
                        </a:rPr>
                        <a:t>with </a:t>
                      </a:r>
                      <a:r>
                        <a:rPr lang="en-NZ" sz="1100" b="0" dirty="0">
                          <a:solidFill>
                            <a:srgbClr val="000000"/>
                          </a:solidFill>
                          <a:effectLst/>
                          <a:latin typeface="Calibri"/>
                          <a:ea typeface="Calibri"/>
                          <a:cs typeface="Times New Roman"/>
                        </a:rPr>
                        <a:t>only irregular </a:t>
                      </a:r>
                      <a:r>
                        <a:rPr lang="en-NZ" sz="1100" b="0" dirty="0" smtClean="0">
                          <a:solidFill>
                            <a:srgbClr val="000000"/>
                          </a:solidFill>
                          <a:effectLst/>
                          <a:latin typeface="Calibri"/>
                          <a:ea typeface="Calibri"/>
                          <a:cs typeface="Times New Roman"/>
                        </a:rPr>
                        <a:t>reporting</a:t>
                      </a:r>
                      <a:endParaRPr lang="en-NZ" sz="1100" b="0" dirty="0">
                        <a:solidFill>
                          <a:srgbClr val="000000"/>
                        </a:solidFill>
                        <a:effectLst/>
                        <a:latin typeface="Calibri"/>
                        <a:ea typeface="Calibri"/>
                        <a:cs typeface="Times New Roman"/>
                      </a:endParaRPr>
                    </a:p>
                  </a:txBody>
                  <a:tcPr marL="68580" marR="68580" marT="0" marB="0">
                    <a:lnL w="12700" cap="flat" cmpd="sng" algn="ctr">
                      <a:solidFill>
                        <a:srgbClr val="EEECE1">
                          <a:lumMod val="90000"/>
                        </a:srgbClr>
                      </a:solidFill>
                      <a:prstDash val="solid"/>
                      <a:round/>
                      <a:headEnd type="none" w="med" len="med"/>
                      <a:tailEnd type="none" w="med" len="med"/>
                    </a:lnL>
                    <a:lnR w="12700" cap="flat" cmpd="sng" algn="ctr">
                      <a:solidFill>
                        <a:srgbClr val="EEECE1">
                          <a:lumMod val="90000"/>
                        </a:srgbClr>
                      </a:solidFill>
                      <a:prstDash val="solid"/>
                      <a:round/>
                      <a:headEnd type="none" w="med" len="med"/>
                      <a:tailEnd type="none" w="med" len="med"/>
                    </a:lnR>
                    <a:lnT w="12700" cap="flat" cmpd="sng" algn="ctr">
                      <a:solidFill>
                        <a:srgbClr val="EEECE1">
                          <a:lumMod val="90000"/>
                        </a:srgbClr>
                      </a:solidFill>
                      <a:prstDash val="solid"/>
                      <a:round/>
                      <a:headEnd type="none" w="med" len="med"/>
                      <a:tailEnd type="none" w="med" len="med"/>
                    </a:lnT>
                    <a:lnB w="12700" cap="flat" cmpd="sng" algn="ctr">
                      <a:solidFill>
                        <a:srgbClr val="EEECE1">
                          <a:lumMod val="90000"/>
                        </a:srgbClr>
                      </a:solidFill>
                      <a:prstDash val="solid"/>
                      <a:round/>
                      <a:headEnd type="none" w="med" len="med"/>
                      <a:tailEnd type="none" w="med" len="med"/>
                    </a:lnB>
                    <a:solidFill>
                      <a:srgbClr val="FFFFFF"/>
                    </a:solidFill>
                  </a:tcPr>
                </a:tc>
              </a:tr>
              <a:tr h="321321">
                <a:tc>
                  <a:txBody>
                    <a:bodyPr/>
                    <a:lstStyle/>
                    <a:p>
                      <a:pPr marL="0" marR="0">
                        <a:lnSpc>
                          <a:spcPct val="107000"/>
                        </a:lnSpc>
                        <a:spcBef>
                          <a:spcPts val="0"/>
                        </a:spcBef>
                        <a:spcAft>
                          <a:spcPts val="600"/>
                        </a:spcAft>
                      </a:pPr>
                      <a:r>
                        <a:rPr lang="en-NZ" sz="1200">
                          <a:effectLst/>
                        </a:rPr>
                        <a:t>3</a:t>
                      </a:r>
                      <a:endParaRPr lang="en-NZ" sz="1200">
                        <a:effectLst/>
                        <a:latin typeface="Calibri"/>
                        <a:ea typeface="Calibri"/>
                        <a:cs typeface="Times New Roman"/>
                      </a:endParaRPr>
                    </a:p>
                  </a:txBody>
                  <a:tcPr marL="51435" marR="51435" marT="0" marB="0">
                    <a:lnL w="12700" cap="flat" cmpd="sng" algn="ctr">
                      <a:solidFill>
                        <a:srgbClr val="EEECE1">
                          <a:lumMod val="90000"/>
                        </a:srgbClr>
                      </a:solidFill>
                      <a:prstDash val="solid"/>
                      <a:round/>
                      <a:headEnd type="none" w="med" len="med"/>
                      <a:tailEnd type="none" w="med" len="med"/>
                    </a:lnL>
                    <a:lnR w="12700" cap="flat" cmpd="sng" algn="ctr">
                      <a:solidFill>
                        <a:srgbClr val="EEECE1">
                          <a:lumMod val="90000"/>
                        </a:srgbClr>
                      </a:solidFill>
                      <a:prstDash val="solid"/>
                      <a:round/>
                      <a:headEnd type="none" w="med" len="med"/>
                      <a:tailEnd type="none" w="med" len="med"/>
                    </a:lnR>
                    <a:lnT w="12700" cap="flat" cmpd="sng" algn="ctr">
                      <a:solidFill>
                        <a:srgbClr val="EEECE1">
                          <a:lumMod val="90000"/>
                        </a:srgbClr>
                      </a:solidFill>
                      <a:prstDash val="solid"/>
                      <a:round/>
                      <a:headEnd type="none" w="med" len="med"/>
                      <a:tailEnd type="none" w="med" len="med"/>
                    </a:lnT>
                    <a:lnB w="12700" cap="flat" cmpd="sng" algn="ctr">
                      <a:solidFill>
                        <a:srgbClr val="EEECE1">
                          <a:lumMod val="90000"/>
                        </a:srgbClr>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Moderate: Monitored and </a:t>
                      </a:r>
                      <a:r>
                        <a:rPr lang="en-NZ" sz="1100" b="0" dirty="0">
                          <a:solidFill>
                            <a:srgbClr val="000000"/>
                          </a:solidFill>
                          <a:effectLst/>
                          <a:latin typeface="Calibri"/>
                          <a:ea typeface="Calibri"/>
                          <a:cs typeface="Times New Roman"/>
                        </a:rPr>
                        <a:t>reported on by  appropriate regulators, but with limited focus by the government and </a:t>
                      </a:r>
                      <a:r>
                        <a:rPr lang="en-NZ" sz="1100" b="0" dirty="0" smtClean="0">
                          <a:solidFill>
                            <a:srgbClr val="000000"/>
                          </a:solidFill>
                          <a:effectLst/>
                          <a:latin typeface="Calibri"/>
                          <a:ea typeface="Calibri"/>
                          <a:cs typeface="Times New Roman"/>
                        </a:rPr>
                        <a:t>providing the public with only very </a:t>
                      </a:r>
                      <a:r>
                        <a:rPr lang="en-NZ" sz="1100" b="0" dirty="0">
                          <a:solidFill>
                            <a:srgbClr val="000000"/>
                          </a:solidFill>
                          <a:effectLst/>
                          <a:latin typeface="Calibri"/>
                          <a:ea typeface="Calibri"/>
                          <a:cs typeface="Times New Roman"/>
                        </a:rPr>
                        <a:t>limited access </a:t>
                      </a:r>
                      <a:r>
                        <a:rPr lang="en-NZ" sz="1100" b="0" dirty="0" smtClean="0">
                          <a:solidFill>
                            <a:srgbClr val="000000"/>
                          </a:solidFill>
                          <a:effectLst/>
                          <a:latin typeface="Calibri"/>
                          <a:ea typeface="Calibri"/>
                          <a:cs typeface="Times New Roman"/>
                        </a:rPr>
                        <a:t>to</a:t>
                      </a:r>
                      <a:r>
                        <a:rPr lang="en-NZ" sz="1100" b="0" baseline="0" dirty="0" smtClean="0">
                          <a:solidFill>
                            <a:srgbClr val="000000"/>
                          </a:solidFill>
                          <a:effectLst/>
                          <a:latin typeface="Calibri"/>
                          <a:ea typeface="Calibri"/>
                          <a:cs typeface="Times New Roman"/>
                        </a:rPr>
                        <a:t> reports</a:t>
                      </a:r>
                      <a:endParaRPr lang="en-NZ" sz="1100" b="0" dirty="0">
                        <a:solidFill>
                          <a:srgbClr val="000000"/>
                        </a:solidFill>
                        <a:effectLst/>
                        <a:latin typeface="Calibri"/>
                        <a:ea typeface="Calibri"/>
                        <a:cs typeface="Times New Roman"/>
                      </a:endParaRPr>
                    </a:p>
                  </a:txBody>
                  <a:tcPr marL="68580" marR="68580" marT="0" marB="0">
                    <a:lnL w="12700" cap="flat" cmpd="sng" algn="ctr">
                      <a:solidFill>
                        <a:srgbClr val="EEECE1">
                          <a:lumMod val="90000"/>
                        </a:srgbClr>
                      </a:solidFill>
                      <a:prstDash val="solid"/>
                      <a:round/>
                      <a:headEnd type="none" w="med" len="med"/>
                      <a:tailEnd type="none" w="med" len="med"/>
                    </a:lnL>
                    <a:lnR w="12700" cap="flat" cmpd="sng" algn="ctr">
                      <a:solidFill>
                        <a:srgbClr val="EEECE1">
                          <a:lumMod val="90000"/>
                        </a:srgbClr>
                      </a:solidFill>
                      <a:prstDash val="solid"/>
                      <a:round/>
                      <a:headEnd type="none" w="med" len="med"/>
                      <a:tailEnd type="none" w="med" len="med"/>
                    </a:lnR>
                    <a:lnT w="12700" cap="flat" cmpd="sng" algn="ctr">
                      <a:solidFill>
                        <a:srgbClr val="EEECE1">
                          <a:lumMod val="90000"/>
                        </a:srgbClr>
                      </a:solidFill>
                      <a:prstDash val="solid"/>
                      <a:round/>
                      <a:headEnd type="none" w="med" len="med"/>
                      <a:tailEnd type="none" w="med" len="med"/>
                    </a:lnT>
                    <a:lnB w="12700" cap="flat" cmpd="sng" algn="ctr">
                      <a:solidFill>
                        <a:srgbClr val="EEECE1">
                          <a:lumMod val="90000"/>
                        </a:srgbClr>
                      </a:solidFill>
                      <a:prstDash val="solid"/>
                      <a:round/>
                      <a:headEnd type="none" w="med" len="med"/>
                      <a:tailEnd type="none" w="med" len="med"/>
                    </a:lnB>
                    <a:solidFill>
                      <a:srgbClr val="FFFFFF"/>
                    </a:solidFill>
                  </a:tcPr>
                </a:tc>
              </a:tr>
              <a:tr h="329167">
                <a:tc>
                  <a:txBody>
                    <a:bodyPr/>
                    <a:lstStyle/>
                    <a:p>
                      <a:pPr marL="0" marR="0">
                        <a:lnSpc>
                          <a:spcPct val="107000"/>
                        </a:lnSpc>
                        <a:spcBef>
                          <a:spcPts val="0"/>
                        </a:spcBef>
                        <a:spcAft>
                          <a:spcPts val="600"/>
                        </a:spcAft>
                      </a:pPr>
                      <a:r>
                        <a:rPr lang="en-NZ" sz="1200" dirty="0">
                          <a:effectLst/>
                        </a:rPr>
                        <a:t>4</a:t>
                      </a:r>
                      <a:endParaRPr lang="en-NZ" sz="1200" dirty="0">
                        <a:effectLst/>
                        <a:latin typeface="Calibri"/>
                        <a:ea typeface="Calibri"/>
                        <a:cs typeface="Times New Roman"/>
                      </a:endParaRPr>
                    </a:p>
                  </a:txBody>
                  <a:tcPr marL="51435" marR="51435" marT="0" marB="0">
                    <a:lnL w="12700" cap="flat" cmpd="sng" algn="ctr">
                      <a:solidFill>
                        <a:srgbClr val="EEECE1">
                          <a:lumMod val="90000"/>
                        </a:srgbClr>
                      </a:solidFill>
                      <a:prstDash val="solid"/>
                      <a:round/>
                      <a:headEnd type="none" w="med" len="med"/>
                      <a:tailEnd type="none" w="med" len="med"/>
                    </a:lnL>
                    <a:lnR w="12700" cap="flat" cmpd="sng" algn="ctr">
                      <a:solidFill>
                        <a:srgbClr val="EEECE1">
                          <a:lumMod val="90000"/>
                        </a:srgbClr>
                      </a:solidFill>
                      <a:prstDash val="solid"/>
                      <a:round/>
                      <a:headEnd type="none" w="med" len="med"/>
                      <a:tailEnd type="none" w="med" len="med"/>
                    </a:lnR>
                    <a:lnT w="12700" cap="flat" cmpd="sng" algn="ctr">
                      <a:solidFill>
                        <a:srgbClr val="EEECE1">
                          <a:lumMod val="90000"/>
                        </a:srgbClr>
                      </a:solidFill>
                      <a:prstDash val="solid"/>
                      <a:round/>
                      <a:headEnd type="none" w="med" len="med"/>
                      <a:tailEnd type="none" w="med" len="med"/>
                    </a:lnT>
                    <a:lnB w="12700" cap="flat" cmpd="sng" algn="ctr">
                      <a:solidFill>
                        <a:srgbClr val="EEECE1">
                          <a:lumMod val="90000"/>
                        </a:srgbClr>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Strong: Monitored </a:t>
                      </a:r>
                      <a:r>
                        <a:rPr lang="en-NZ" sz="1100" b="0" dirty="0">
                          <a:solidFill>
                            <a:srgbClr val="000000"/>
                          </a:solidFill>
                          <a:effectLst/>
                          <a:latin typeface="Calibri"/>
                          <a:ea typeface="Calibri"/>
                          <a:cs typeface="Times New Roman"/>
                        </a:rPr>
                        <a:t>and reported on to government by appropriate regulators. Reports are publicly accessible but there is limited </a:t>
                      </a:r>
                      <a:r>
                        <a:rPr lang="en-NZ" sz="1100" b="0" dirty="0" smtClean="0">
                          <a:solidFill>
                            <a:srgbClr val="000000"/>
                          </a:solidFill>
                          <a:effectLst/>
                          <a:latin typeface="Calibri"/>
                          <a:ea typeface="Calibri"/>
                          <a:cs typeface="Times New Roman"/>
                        </a:rPr>
                        <a:t>discussion. </a:t>
                      </a:r>
                      <a:endParaRPr lang="en-NZ" sz="1100" b="0" dirty="0">
                        <a:solidFill>
                          <a:srgbClr val="000000"/>
                        </a:solidFill>
                        <a:effectLst/>
                        <a:latin typeface="Calibri"/>
                        <a:ea typeface="Calibri"/>
                        <a:cs typeface="Times New Roman"/>
                      </a:endParaRPr>
                    </a:p>
                  </a:txBody>
                  <a:tcPr marL="68580" marR="68580" marT="0" marB="0">
                    <a:lnL w="12700" cap="flat" cmpd="sng" algn="ctr">
                      <a:solidFill>
                        <a:srgbClr val="EEECE1">
                          <a:lumMod val="90000"/>
                        </a:srgbClr>
                      </a:solidFill>
                      <a:prstDash val="solid"/>
                      <a:round/>
                      <a:headEnd type="none" w="med" len="med"/>
                      <a:tailEnd type="none" w="med" len="med"/>
                    </a:lnL>
                    <a:lnR w="12700" cap="flat" cmpd="sng" algn="ctr">
                      <a:solidFill>
                        <a:srgbClr val="EEECE1">
                          <a:lumMod val="90000"/>
                        </a:srgbClr>
                      </a:solidFill>
                      <a:prstDash val="solid"/>
                      <a:round/>
                      <a:headEnd type="none" w="med" len="med"/>
                      <a:tailEnd type="none" w="med" len="med"/>
                    </a:lnR>
                    <a:lnT w="12700" cap="flat" cmpd="sng" algn="ctr">
                      <a:solidFill>
                        <a:srgbClr val="EEECE1">
                          <a:lumMod val="90000"/>
                        </a:srgbClr>
                      </a:solidFill>
                      <a:prstDash val="solid"/>
                      <a:round/>
                      <a:headEnd type="none" w="med" len="med"/>
                      <a:tailEnd type="none" w="med" len="med"/>
                    </a:lnT>
                    <a:lnB w="12700" cap="flat" cmpd="sng" algn="ctr">
                      <a:solidFill>
                        <a:srgbClr val="EEECE1">
                          <a:lumMod val="90000"/>
                        </a:srgbClr>
                      </a:solidFill>
                      <a:prstDash val="solid"/>
                      <a:round/>
                      <a:headEnd type="none" w="med" len="med"/>
                      <a:tailEnd type="none" w="med" len="med"/>
                    </a:lnB>
                    <a:solidFill>
                      <a:srgbClr val="FFFFFF"/>
                    </a:solidFill>
                  </a:tcPr>
                </a:tc>
              </a:tr>
              <a:tr h="436591">
                <a:tc>
                  <a:txBody>
                    <a:bodyPr/>
                    <a:lstStyle/>
                    <a:p>
                      <a:pPr marL="0" marR="0">
                        <a:lnSpc>
                          <a:spcPct val="107000"/>
                        </a:lnSpc>
                        <a:spcBef>
                          <a:spcPts val="0"/>
                        </a:spcBef>
                        <a:spcAft>
                          <a:spcPts val="600"/>
                        </a:spcAft>
                      </a:pPr>
                      <a:r>
                        <a:rPr lang="en-NZ" sz="1200">
                          <a:effectLst/>
                        </a:rPr>
                        <a:t>5</a:t>
                      </a:r>
                      <a:endParaRPr lang="en-NZ" sz="1200">
                        <a:effectLst/>
                        <a:latin typeface="Calibri"/>
                        <a:ea typeface="Calibri"/>
                        <a:cs typeface="Times New Roman"/>
                      </a:endParaRPr>
                    </a:p>
                  </a:txBody>
                  <a:tcPr marL="51435" marR="51435" marT="0" marB="0">
                    <a:lnL w="12700" cap="flat" cmpd="sng" algn="ctr">
                      <a:solidFill>
                        <a:srgbClr val="EEECE1">
                          <a:lumMod val="90000"/>
                        </a:srgbClr>
                      </a:solidFill>
                      <a:prstDash val="solid"/>
                      <a:round/>
                      <a:headEnd type="none" w="med" len="med"/>
                      <a:tailEnd type="none" w="med" len="med"/>
                    </a:lnL>
                    <a:lnR w="12700" cap="flat" cmpd="sng" algn="ctr">
                      <a:solidFill>
                        <a:srgbClr val="EEECE1">
                          <a:lumMod val="90000"/>
                        </a:srgbClr>
                      </a:solidFill>
                      <a:prstDash val="solid"/>
                      <a:round/>
                      <a:headEnd type="none" w="med" len="med"/>
                      <a:tailEnd type="none" w="med" len="med"/>
                    </a:lnR>
                    <a:lnT w="12700" cap="flat" cmpd="sng" algn="ctr">
                      <a:solidFill>
                        <a:srgbClr val="EEECE1">
                          <a:lumMod val="90000"/>
                        </a:srgbClr>
                      </a:solidFill>
                      <a:prstDash val="solid"/>
                      <a:round/>
                      <a:headEnd type="none" w="med" len="med"/>
                      <a:tailEnd type="none" w="med" len="med"/>
                    </a:lnT>
                    <a:lnB w="12700" cap="flat" cmpd="sng" algn="ctr">
                      <a:solidFill>
                        <a:srgbClr val="EEECE1">
                          <a:lumMod val="90000"/>
                        </a:srgbClr>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0"/>
                        </a:spcAft>
                      </a:pPr>
                      <a:r>
                        <a:rPr lang="en-NZ" sz="1100" b="0" dirty="0" smtClean="0">
                          <a:solidFill>
                            <a:srgbClr val="000000"/>
                          </a:solidFill>
                          <a:effectLst/>
                          <a:latin typeface="Calibri"/>
                          <a:ea typeface="Calibri"/>
                          <a:cs typeface="Times New Roman"/>
                        </a:rPr>
                        <a:t>Very strong: New </a:t>
                      </a:r>
                      <a:r>
                        <a:rPr lang="en-NZ" sz="1100" b="0" dirty="0">
                          <a:solidFill>
                            <a:srgbClr val="000000"/>
                          </a:solidFill>
                          <a:effectLst/>
                          <a:latin typeface="Calibri"/>
                          <a:ea typeface="Calibri"/>
                          <a:cs typeface="Times New Roman"/>
                        </a:rPr>
                        <a:t>Zealand’s financial system is monitored and reported on to government by appropriate regulators. Reports are communicated through informed media, and widely accessible to the public in drill-down </a:t>
                      </a:r>
                      <a:r>
                        <a:rPr lang="en-NZ" sz="1100" b="0" dirty="0" smtClean="0">
                          <a:solidFill>
                            <a:srgbClr val="000000"/>
                          </a:solidFill>
                          <a:effectLst/>
                          <a:latin typeface="Calibri"/>
                          <a:ea typeface="Calibri"/>
                          <a:cs typeface="Times New Roman"/>
                        </a:rPr>
                        <a:t>detail.</a:t>
                      </a:r>
                      <a:endParaRPr lang="en-NZ" sz="1100" b="0" dirty="0">
                        <a:solidFill>
                          <a:srgbClr val="000000"/>
                        </a:solidFill>
                        <a:effectLst/>
                        <a:latin typeface="Calibri"/>
                        <a:ea typeface="Calibri"/>
                        <a:cs typeface="Times New Roman"/>
                      </a:endParaRPr>
                    </a:p>
                  </a:txBody>
                  <a:tcPr marL="68580" marR="68580" marT="0" marB="0">
                    <a:lnL w="12700" cap="flat" cmpd="sng" algn="ctr">
                      <a:solidFill>
                        <a:srgbClr val="EEECE1">
                          <a:lumMod val="90000"/>
                        </a:srgbClr>
                      </a:solidFill>
                      <a:prstDash val="solid"/>
                      <a:round/>
                      <a:headEnd type="none" w="med" len="med"/>
                      <a:tailEnd type="none" w="med" len="med"/>
                    </a:lnL>
                    <a:lnR w="12700" cap="flat" cmpd="sng" algn="ctr">
                      <a:solidFill>
                        <a:srgbClr val="EEECE1">
                          <a:lumMod val="90000"/>
                        </a:srgbClr>
                      </a:solidFill>
                      <a:prstDash val="solid"/>
                      <a:round/>
                      <a:headEnd type="none" w="med" len="med"/>
                      <a:tailEnd type="none" w="med" len="med"/>
                    </a:lnR>
                    <a:lnT w="12700" cap="flat" cmpd="sng" algn="ctr">
                      <a:solidFill>
                        <a:srgbClr val="EEECE1">
                          <a:lumMod val="90000"/>
                        </a:srgbClr>
                      </a:solidFill>
                      <a:prstDash val="solid"/>
                      <a:round/>
                      <a:headEnd type="none" w="med" len="med"/>
                      <a:tailEnd type="none" w="med" len="med"/>
                    </a:lnT>
                    <a:lnB w="12700" cap="flat" cmpd="sng" algn="ctr">
                      <a:solidFill>
                        <a:srgbClr val="EEECE1">
                          <a:lumMod val="90000"/>
                        </a:srgbClr>
                      </a:solidFill>
                      <a:prstDash val="solid"/>
                      <a:round/>
                      <a:headEnd type="none" w="med" len="med"/>
                      <a:tailEnd type="none" w="med" len="med"/>
                    </a:lnB>
                    <a:solidFill>
                      <a:srgbClr val="FFFFFF"/>
                    </a:solidFill>
                  </a:tcPr>
                </a:tc>
              </a:tr>
            </a:tbl>
          </a:graphicData>
        </a:graphic>
      </p:graphicFrame>
      <p:sp>
        <p:nvSpPr>
          <p:cNvPr id="8" name="Title 1"/>
          <p:cNvSpPr txBox="1">
            <a:spLocks/>
          </p:cNvSpPr>
          <p:nvPr/>
        </p:nvSpPr>
        <p:spPr>
          <a:xfrm>
            <a:off x="342900" y="276362"/>
            <a:ext cx="6172200" cy="345544"/>
          </a:xfrm>
          <a:prstGeom prst="rect">
            <a:avLst/>
          </a:prstGeom>
          <a:solidFill>
            <a:schemeClr val="bg2">
              <a:lumMod val="50000"/>
            </a:schemeClr>
          </a:solidFill>
          <a:ln>
            <a:solidFill>
              <a:schemeClr val="bg2">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vert="horz" lIns="91440" tIns="45720" rIns="91440" bIns="45720" rtlCol="0" anchor="ctr">
            <a:no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600" dirty="0" smtClean="0"/>
              <a:t>ASSESSMENT QUESTIONS </a:t>
            </a:r>
            <a:r>
              <a:rPr lang="mr-IN" sz="1600" dirty="0" smtClean="0"/>
              <a:t>–</a:t>
            </a:r>
            <a:r>
              <a:rPr lang="en-US" sz="1600" dirty="0" smtClean="0"/>
              <a:t> MONITORING</a:t>
            </a:r>
            <a:endParaRPr lang="en-US" sz="1600" dirty="0"/>
          </a:p>
        </p:txBody>
      </p:sp>
    </p:spTree>
    <p:extLst>
      <p:ext uri="{BB962C8B-B14F-4D97-AF65-F5344CB8AC3E}">
        <p14:creationId xmlns:p14="http://schemas.microsoft.com/office/powerpoint/2010/main" val="326306354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697090"/>
            <a:ext cx="6242050" cy="411499"/>
          </a:xfrm>
        </p:spPr>
        <p:txBody>
          <a:bodyPr>
            <a:noAutofit/>
          </a:bodyPr>
          <a:lstStyle/>
          <a:p>
            <a:pPr algn="l"/>
            <a:r>
              <a:rPr lang="en-US" sz="2000" dirty="0" smtClean="0"/>
              <a:t>30. Responding to international monitoring.</a:t>
            </a:r>
            <a:endParaRPr lang="en-US" sz="2000" dirty="0"/>
          </a:p>
        </p:txBody>
      </p:sp>
      <p:sp>
        <p:nvSpPr>
          <p:cNvPr id="3" name="Content Placeholder 2"/>
          <p:cNvSpPr>
            <a:spLocks noGrp="1"/>
          </p:cNvSpPr>
          <p:nvPr>
            <p:ph idx="1"/>
          </p:nvPr>
        </p:nvSpPr>
        <p:spPr>
          <a:xfrm>
            <a:off x="342900" y="1450860"/>
            <a:ext cx="6172200" cy="3277541"/>
          </a:xfrm>
        </p:spPr>
        <p:txBody>
          <a:bodyPr>
            <a:noAutofit/>
          </a:bodyPr>
          <a:lstStyle/>
          <a:p>
            <a:pPr marL="0" lvl="0" indent="0">
              <a:buNone/>
            </a:pPr>
            <a:r>
              <a:rPr lang="en-NZ" sz="1400" dirty="0"/>
              <a:t>How well do financial institutions and regulators respond to international monitoring such as by the OECD, FAFTA, UN, IMF, World Bank? </a:t>
            </a:r>
          </a:p>
        </p:txBody>
      </p:sp>
      <p:graphicFrame>
        <p:nvGraphicFramePr>
          <p:cNvPr id="6" name="Table 5"/>
          <p:cNvGraphicFramePr>
            <a:graphicFrameLocks noGrp="1"/>
          </p:cNvGraphicFramePr>
          <p:nvPr>
            <p:extLst>
              <p:ext uri="{D42A27DB-BD31-4B8C-83A1-F6EECF244321}">
                <p14:modId xmlns:p14="http://schemas.microsoft.com/office/powerpoint/2010/main" val="1006185217"/>
              </p:ext>
            </p:extLst>
          </p:nvPr>
        </p:nvGraphicFramePr>
        <p:xfrm>
          <a:off x="342900" y="5930414"/>
          <a:ext cx="6172200" cy="3012135"/>
        </p:xfrm>
        <a:graphic>
          <a:graphicData uri="http://schemas.openxmlformats.org/drawingml/2006/table">
            <a:tbl>
              <a:tblPr firstRow="1" bandRow="1">
                <a:tableStyleId>{93296810-A885-4BE3-A3E7-6D5BEEA58F35}</a:tableStyleId>
              </a:tblPr>
              <a:tblGrid>
                <a:gridCol w="797243"/>
                <a:gridCol w="5374957"/>
              </a:tblGrid>
              <a:tr h="321321">
                <a:tc>
                  <a:txBody>
                    <a:bodyPr/>
                    <a:lstStyle/>
                    <a:p>
                      <a:pPr marL="0" marR="0">
                        <a:lnSpc>
                          <a:spcPct val="107000"/>
                        </a:lnSpc>
                        <a:spcBef>
                          <a:spcPts val="0"/>
                        </a:spcBef>
                        <a:spcAft>
                          <a:spcPts val="600"/>
                        </a:spcAft>
                      </a:pPr>
                      <a:r>
                        <a:rPr lang="en-NZ" sz="1200" dirty="0">
                          <a:effectLst/>
                        </a:rPr>
                        <a:t>Score</a:t>
                      </a:r>
                      <a:endParaRPr lang="en-NZ" sz="1200" dirty="0">
                        <a:effectLst/>
                        <a:latin typeface="Calibri"/>
                        <a:ea typeface="Calibri"/>
                        <a:cs typeface="Times New Roman"/>
                      </a:endParaRPr>
                    </a:p>
                  </a:txBody>
                  <a:tcPr marL="51435" marR="51435" marT="0" marB="0">
                    <a:lnB w="12700" cap="flat" cmpd="sng" algn="ctr">
                      <a:solidFill>
                        <a:srgbClr val="EEECE1">
                          <a:lumMod val="90000"/>
                        </a:srgbClr>
                      </a:solidFill>
                      <a:prstDash val="solid"/>
                      <a:round/>
                      <a:headEnd type="none" w="med" len="med"/>
                      <a:tailEnd type="none" w="med" len="med"/>
                    </a:lnB>
                    <a:solidFill>
                      <a:srgbClr val="948A54"/>
                    </a:solidFill>
                  </a:tcPr>
                </a:tc>
                <a:tc>
                  <a:txBody>
                    <a:bodyPr/>
                    <a:lstStyle/>
                    <a:p>
                      <a:pPr marL="0" marR="0">
                        <a:lnSpc>
                          <a:spcPct val="107000"/>
                        </a:lnSpc>
                        <a:spcBef>
                          <a:spcPts val="0"/>
                        </a:spcBef>
                        <a:spcAft>
                          <a:spcPts val="600"/>
                        </a:spcAft>
                      </a:pPr>
                      <a:r>
                        <a:rPr lang="en-NZ" sz="1200" dirty="0" smtClean="0">
                          <a:effectLst/>
                        </a:rPr>
                        <a:t>Assessment</a:t>
                      </a:r>
                      <a:endParaRPr lang="en-NZ" sz="1200" dirty="0">
                        <a:effectLst/>
                        <a:latin typeface="Calibri"/>
                        <a:ea typeface="Calibri"/>
                        <a:cs typeface="Times New Roman"/>
                      </a:endParaRPr>
                    </a:p>
                  </a:txBody>
                  <a:tcPr marL="51435" marR="51435" marT="0" marB="0">
                    <a:lnB w="12700" cap="flat" cmpd="sng" algn="ctr">
                      <a:solidFill>
                        <a:srgbClr val="EEECE1">
                          <a:lumMod val="90000"/>
                        </a:srgbClr>
                      </a:solidFill>
                      <a:prstDash val="solid"/>
                      <a:round/>
                      <a:headEnd type="none" w="med" len="med"/>
                      <a:tailEnd type="none" w="med" len="med"/>
                    </a:lnB>
                    <a:solidFill>
                      <a:srgbClr val="948A54"/>
                    </a:solidFill>
                  </a:tcPr>
                </a:tc>
              </a:tr>
              <a:tr h="321321">
                <a:tc>
                  <a:txBody>
                    <a:bodyPr/>
                    <a:lstStyle/>
                    <a:p>
                      <a:pPr marL="0" marR="0">
                        <a:lnSpc>
                          <a:spcPct val="107000"/>
                        </a:lnSpc>
                        <a:spcBef>
                          <a:spcPts val="0"/>
                        </a:spcBef>
                        <a:spcAft>
                          <a:spcPts val="600"/>
                        </a:spcAft>
                      </a:pPr>
                      <a:r>
                        <a:rPr lang="en-NZ" sz="1200" dirty="0">
                          <a:effectLst/>
                        </a:rPr>
                        <a:t>1</a:t>
                      </a:r>
                      <a:endParaRPr lang="en-NZ" sz="1200" dirty="0">
                        <a:effectLst/>
                        <a:latin typeface="Calibri"/>
                        <a:ea typeface="Calibri"/>
                        <a:cs typeface="Times New Roman"/>
                      </a:endParaRPr>
                    </a:p>
                  </a:txBody>
                  <a:tcPr marL="51435" marR="51435" marT="0" marB="0">
                    <a:lnL w="12700" cap="flat" cmpd="sng" algn="ctr">
                      <a:solidFill>
                        <a:srgbClr val="EEECE1">
                          <a:lumMod val="90000"/>
                        </a:srgbClr>
                      </a:solidFill>
                      <a:prstDash val="solid"/>
                      <a:round/>
                      <a:headEnd type="none" w="med" len="med"/>
                      <a:tailEnd type="none" w="med" len="med"/>
                    </a:lnL>
                    <a:lnR w="12700" cap="flat" cmpd="sng" algn="ctr">
                      <a:solidFill>
                        <a:srgbClr val="EEECE1">
                          <a:lumMod val="90000"/>
                        </a:srgbClr>
                      </a:solidFill>
                      <a:prstDash val="solid"/>
                      <a:round/>
                      <a:headEnd type="none" w="med" len="med"/>
                      <a:tailEnd type="none" w="med" len="med"/>
                    </a:lnR>
                    <a:lnT w="12700" cap="flat" cmpd="sng" algn="ctr">
                      <a:solidFill>
                        <a:srgbClr val="EEECE1">
                          <a:lumMod val="90000"/>
                        </a:srgbClr>
                      </a:solidFill>
                      <a:prstDash val="solid"/>
                      <a:round/>
                      <a:headEnd type="none" w="med" len="med"/>
                      <a:tailEnd type="none" w="med" len="med"/>
                    </a:lnT>
                    <a:lnB w="12700" cap="flat" cmpd="sng" algn="ctr">
                      <a:solidFill>
                        <a:srgbClr val="EEECE1">
                          <a:lumMod val="90000"/>
                        </a:srgbClr>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Very</a:t>
                      </a:r>
                      <a:r>
                        <a:rPr lang="en-NZ" sz="1100" b="0" baseline="0" dirty="0" smtClean="0">
                          <a:solidFill>
                            <a:srgbClr val="000000"/>
                          </a:solidFill>
                          <a:effectLst/>
                          <a:latin typeface="Calibri"/>
                          <a:ea typeface="Calibri"/>
                          <a:cs typeface="Times New Roman"/>
                        </a:rPr>
                        <a:t> w</a:t>
                      </a:r>
                      <a:r>
                        <a:rPr lang="en-NZ" sz="1100" b="0" dirty="0" smtClean="0">
                          <a:solidFill>
                            <a:srgbClr val="000000"/>
                          </a:solidFill>
                          <a:effectLst/>
                          <a:latin typeface="Calibri"/>
                          <a:ea typeface="Calibri"/>
                          <a:cs typeface="Times New Roman"/>
                        </a:rPr>
                        <a:t>eak: New </a:t>
                      </a:r>
                      <a:r>
                        <a:rPr lang="en-NZ" sz="1100" b="0" dirty="0">
                          <a:solidFill>
                            <a:srgbClr val="000000"/>
                          </a:solidFill>
                          <a:effectLst/>
                          <a:latin typeface="Calibri"/>
                          <a:ea typeface="Calibri"/>
                          <a:cs typeface="Times New Roman"/>
                        </a:rPr>
                        <a:t>Zealand’s financial system treats international monitoring as a necessary compliance activity </a:t>
                      </a:r>
                    </a:p>
                  </a:txBody>
                  <a:tcPr marL="68580" marR="68580" marT="0" marB="0">
                    <a:lnL w="12700" cap="flat" cmpd="sng" algn="ctr">
                      <a:solidFill>
                        <a:srgbClr val="EEECE1">
                          <a:lumMod val="90000"/>
                        </a:srgbClr>
                      </a:solidFill>
                      <a:prstDash val="solid"/>
                      <a:round/>
                      <a:headEnd type="none" w="med" len="med"/>
                      <a:tailEnd type="none" w="med" len="med"/>
                    </a:lnL>
                    <a:lnR w="12700" cap="flat" cmpd="sng" algn="ctr">
                      <a:solidFill>
                        <a:srgbClr val="EEECE1">
                          <a:lumMod val="90000"/>
                        </a:srgbClr>
                      </a:solidFill>
                      <a:prstDash val="solid"/>
                      <a:round/>
                      <a:headEnd type="none" w="med" len="med"/>
                      <a:tailEnd type="none" w="med" len="med"/>
                    </a:lnR>
                    <a:lnT w="12700" cap="flat" cmpd="sng" algn="ctr">
                      <a:solidFill>
                        <a:srgbClr val="EEECE1">
                          <a:lumMod val="90000"/>
                        </a:srgbClr>
                      </a:solidFill>
                      <a:prstDash val="solid"/>
                      <a:round/>
                      <a:headEnd type="none" w="med" len="med"/>
                      <a:tailEnd type="none" w="med" len="med"/>
                    </a:lnT>
                    <a:lnB w="12700" cap="flat" cmpd="sng" algn="ctr">
                      <a:solidFill>
                        <a:srgbClr val="EEECE1">
                          <a:lumMod val="90000"/>
                        </a:srgbClr>
                      </a:solidFill>
                      <a:prstDash val="solid"/>
                      <a:round/>
                      <a:headEnd type="none" w="med" len="med"/>
                      <a:tailEnd type="none" w="med" len="med"/>
                    </a:lnB>
                    <a:solidFill>
                      <a:srgbClr val="FFFFFF"/>
                    </a:solidFill>
                  </a:tcPr>
                </a:tc>
              </a:tr>
              <a:tr h="321321">
                <a:tc>
                  <a:txBody>
                    <a:bodyPr/>
                    <a:lstStyle/>
                    <a:p>
                      <a:pPr marL="0" marR="0">
                        <a:lnSpc>
                          <a:spcPct val="107000"/>
                        </a:lnSpc>
                        <a:spcBef>
                          <a:spcPts val="0"/>
                        </a:spcBef>
                        <a:spcAft>
                          <a:spcPts val="600"/>
                        </a:spcAft>
                      </a:pPr>
                      <a:r>
                        <a:rPr lang="en-NZ" sz="1200" dirty="0">
                          <a:effectLst/>
                        </a:rPr>
                        <a:t>2</a:t>
                      </a:r>
                      <a:endParaRPr lang="en-NZ" sz="1200" dirty="0">
                        <a:effectLst/>
                        <a:latin typeface="Calibri"/>
                        <a:ea typeface="Calibri"/>
                        <a:cs typeface="Times New Roman"/>
                      </a:endParaRPr>
                    </a:p>
                  </a:txBody>
                  <a:tcPr marL="51435" marR="51435" marT="0" marB="0">
                    <a:lnL w="12700" cap="flat" cmpd="sng" algn="ctr">
                      <a:solidFill>
                        <a:srgbClr val="EEECE1">
                          <a:lumMod val="90000"/>
                        </a:srgbClr>
                      </a:solidFill>
                      <a:prstDash val="solid"/>
                      <a:round/>
                      <a:headEnd type="none" w="med" len="med"/>
                      <a:tailEnd type="none" w="med" len="med"/>
                    </a:lnL>
                    <a:lnR w="12700" cap="flat" cmpd="sng" algn="ctr">
                      <a:solidFill>
                        <a:srgbClr val="EEECE1">
                          <a:lumMod val="90000"/>
                        </a:srgbClr>
                      </a:solidFill>
                      <a:prstDash val="solid"/>
                      <a:round/>
                      <a:headEnd type="none" w="med" len="med"/>
                      <a:tailEnd type="none" w="med" len="med"/>
                    </a:lnR>
                    <a:lnT w="12700" cap="flat" cmpd="sng" algn="ctr">
                      <a:solidFill>
                        <a:srgbClr val="EEECE1">
                          <a:lumMod val="90000"/>
                        </a:srgbClr>
                      </a:solidFill>
                      <a:prstDash val="solid"/>
                      <a:round/>
                      <a:headEnd type="none" w="med" len="med"/>
                      <a:tailEnd type="none" w="med" len="med"/>
                    </a:lnT>
                    <a:lnB w="12700" cap="flat" cmpd="sng" algn="ctr">
                      <a:solidFill>
                        <a:srgbClr val="EEECE1">
                          <a:lumMod val="90000"/>
                        </a:srgbClr>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Weak: New </a:t>
                      </a:r>
                      <a:r>
                        <a:rPr lang="en-NZ" sz="1100" b="0" dirty="0">
                          <a:solidFill>
                            <a:srgbClr val="000000"/>
                          </a:solidFill>
                          <a:effectLst/>
                          <a:latin typeface="Calibri"/>
                          <a:ea typeface="Calibri"/>
                          <a:cs typeface="Times New Roman"/>
                        </a:rPr>
                        <a:t>Zealand’s financial system takes time to understand the findings of international monitoring, while pushing out the timeline for changing in response to such monitoring and reporting</a:t>
                      </a:r>
                    </a:p>
                  </a:txBody>
                  <a:tcPr marL="68580" marR="68580" marT="0" marB="0">
                    <a:lnL w="12700" cap="flat" cmpd="sng" algn="ctr">
                      <a:solidFill>
                        <a:srgbClr val="EEECE1">
                          <a:lumMod val="90000"/>
                        </a:srgbClr>
                      </a:solidFill>
                      <a:prstDash val="solid"/>
                      <a:round/>
                      <a:headEnd type="none" w="med" len="med"/>
                      <a:tailEnd type="none" w="med" len="med"/>
                    </a:lnL>
                    <a:lnR w="12700" cap="flat" cmpd="sng" algn="ctr">
                      <a:solidFill>
                        <a:srgbClr val="EEECE1">
                          <a:lumMod val="90000"/>
                        </a:srgbClr>
                      </a:solidFill>
                      <a:prstDash val="solid"/>
                      <a:round/>
                      <a:headEnd type="none" w="med" len="med"/>
                      <a:tailEnd type="none" w="med" len="med"/>
                    </a:lnR>
                    <a:lnT w="12700" cap="flat" cmpd="sng" algn="ctr">
                      <a:solidFill>
                        <a:srgbClr val="EEECE1">
                          <a:lumMod val="90000"/>
                        </a:srgbClr>
                      </a:solidFill>
                      <a:prstDash val="solid"/>
                      <a:round/>
                      <a:headEnd type="none" w="med" len="med"/>
                      <a:tailEnd type="none" w="med" len="med"/>
                    </a:lnT>
                    <a:lnB w="12700" cap="flat" cmpd="sng" algn="ctr">
                      <a:solidFill>
                        <a:srgbClr val="EEECE1">
                          <a:lumMod val="90000"/>
                        </a:srgbClr>
                      </a:solidFill>
                      <a:prstDash val="solid"/>
                      <a:round/>
                      <a:headEnd type="none" w="med" len="med"/>
                      <a:tailEnd type="none" w="med" len="med"/>
                    </a:lnB>
                    <a:solidFill>
                      <a:srgbClr val="FFFFFF"/>
                    </a:solidFill>
                  </a:tcPr>
                </a:tc>
              </a:tr>
              <a:tr h="321321">
                <a:tc>
                  <a:txBody>
                    <a:bodyPr/>
                    <a:lstStyle/>
                    <a:p>
                      <a:pPr marL="0" marR="0">
                        <a:lnSpc>
                          <a:spcPct val="107000"/>
                        </a:lnSpc>
                        <a:spcBef>
                          <a:spcPts val="0"/>
                        </a:spcBef>
                        <a:spcAft>
                          <a:spcPts val="600"/>
                        </a:spcAft>
                      </a:pPr>
                      <a:r>
                        <a:rPr lang="en-NZ" sz="1200">
                          <a:effectLst/>
                        </a:rPr>
                        <a:t>3</a:t>
                      </a:r>
                      <a:endParaRPr lang="en-NZ" sz="1200">
                        <a:effectLst/>
                        <a:latin typeface="Calibri"/>
                        <a:ea typeface="Calibri"/>
                        <a:cs typeface="Times New Roman"/>
                      </a:endParaRPr>
                    </a:p>
                  </a:txBody>
                  <a:tcPr marL="51435" marR="51435" marT="0" marB="0">
                    <a:lnL w="12700" cap="flat" cmpd="sng" algn="ctr">
                      <a:solidFill>
                        <a:srgbClr val="EEECE1">
                          <a:lumMod val="90000"/>
                        </a:srgbClr>
                      </a:solidFill>
                      <a:prstDash val="solid"/>
                      <a:round/>
                      <a:headEnd type="none" w="med" len="med"/>
                      <a:tailEnd type="none" w="med" len="med"/>
                    </a:lnL>
                    <a:lnR w="12700" cap="flat" cmpd="sng" algn="ctr">
                      <a:solidFill>
                        <a:srgbClr val="EEECE1">
                          <a:lumMod val="90000"/>
                        </a:srgbClr>
                      </a:solidFill>
                      <a:prstDash val="solid"/>
                      <a:round/>
                      <a:headEnd type="none" w="med" len="med"/>
                      <a:tailEnd type="none" w="med" len="med"/>
                    </a:lnR>
                    <a:lnT w="12700" cap="flat" cmpd="sng" algn="ctr">
                      <a:solidFill>
                        <a:srgbClr val="EEECE1">
                          <a:lumMod val="90000"/>
                        </a:srgbClr>
                      </a:solidFill>
                      <a:prstDash val="solid"/>
                      <a:round/>
                      <a:headEnd type="none" w="med" len="med"/>
                      <a:tailEnd type="none" w="med" len="med"/>
                    </a:lnT>
                    <a:lnB w="12700" cap="flat" cmpd="sng" algn="ctr">
                      <a:solidFill>
                        <a:srgbClr val="EEECE1">
                          <a:lumMod val="90000"/>
                        </a:srgbClr>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Moderate:</a:t>
                      </a:r>
                      <a:r>
                        <a:rPr lang="en-NZ" sz="1100" b="0" baseline="0" dirty="0" smtClean="0">
                          <a:solidFill>
                            <a:srgbClr val="000000"/>
                          </a:solidFill>
                          <a:effectLst/>
                          <a:latin typeface="Calibri"/>
                          <a:ea typeface="Calibri"/>
                          <a:cs typeface="Times New Roman"/>
                        </a:rPr>
                        <a:t> </a:t>
                      </a:r>
                      <a:r>
                        <a:rPr lang="en-NZ" sz="1100" b="0" dirty="0" smtClean="0">
                          <a:solidFill>
                            <a:srgbClr val="000000"/>
                          </a:solidFill>
                          <a:effectLst/>
                          <a:latin typeface="Calibri"/>
                          <a:ea typeface="Calibri"/>
                          <a:cs typeface="Times New Roman"/>
                        </a:rPr>
                        <a:t>New </a:t>
                      </a:r>
                      <a:r>
                        <a:rPr lang="en-NZ" sz="1100" b="0" dirty="0">
                          <a:solidFill>
                            <a:srgbClr val="000000"/>
                          </a:solidFill>
                          <a:effectLst/>
                          <a:latin typeface="Calibri"/>
                          <a:ea typeface="Calibri"/>
                          <a:cs typeface="Times New Roman"/>
                        </a:rPr>
                        <a:t>Zealand’s financial system recognises the value to it of understanding the findings of international monitoring, and quickly responds to such monitoring and reporting when it suits its interests  </a:t>
                      </a:r>
                    </a:p>
                  </a:txBody>
                  <a:tcPr marL="68580" marR="68580" marT="0" marB="0">
                    <a:lnL w="12700" cap="flat" cmpd="sng" algn="ctr">
                      <a:solidFill>
                        <a:srgbClr val="EEECE1">
                          <a:lumMod val="90000"/>
                        </a:srgbClr>
                      </a:solidFill>
                      <a:prstDash val="solid"/>
                      <a:round/>
                      <a:headEnd type="none" w="med" len="med"/>
                      <a:tailEnd type="none" w="med" len="med"/>
                    </a:lnL>
                    <a:lnR w="12700" cap="flat" cmpd="sng" algn="ctr">
                      <a:solidFill>
                        <a:srgbClr val="EEECE1">
                          <a:lumMod val="90000"/>
                        </a:srgbClr>
                      </a:solidFill>
                      <a:prstDash val="solid"/>
                      <a:round/>
                      <a:headEnd type="none" w="med" len="med"/>
                      <a:tailEnd type="none" w="med" len="med"/>
                    </a:lnR>
                    <a:lnT w="12700" cap="flat" cmpd="sng" algn="ctr">
                      <a:solidFill>
                        <a:srgbClr val="EEECE1">
                          <a:lumMod val="90000"/>
                        </a:srgbClr>
                      </a:solidFill>
                      <a:prstDash val="solid"/>
                      <a:round/>
                      <a:headEnd type="none" w="med" len="med"/>
                      <a:tailEnd type="none" w="med" len="med"/>
                    </a:lnT>
                    <a:lnB w="12700" cap="flat" cmpd="sng" algn="ctr">
                      <a:solidFill>
                        <a:srgbClr val="EEECE1">
                          <a:lumMod val="90000"/>
                        </a:srgbClr>
                      </a:solidFill>
                      <a:prstDash val="solid"/>
                      <a:round/>
                      <a:headEnd type="none" w="med" len="med"/>
                      <a:tailEnd type="none" w="med" len="med"/>
                    </a:lnB>
                    <a:solidFill>
                      <a:srgbClr val="FFFFFF"/>
                    </a:solidFill>
                  </a:tcPr>
                </a:tc>
              </a:tr>
              <a:tr h="329167">
                <a:tc>
                  <a:txBody>
                    <a:bodyPr/>
                    <a:lstStyle/>
                    <a:p>
                      <a:pPr marL="0" marR="0">
                        <a:lnSpc>
                          <a:spcPct val="107000"/>
                        </a:lnSpc>
                        <a:spcBef>
                          <a:spcPts val="0"/>
                        </a:spcBef>
                        <a:spcAft>
                          <a:spcPts val="600"/>
                        </a:spcAft>
                      </a:pPr>
                      <a:r>
                        <a:rPr lang="en-NZ" sz="1200" dirty="0">
                          <a:effectLst/>
                        </a:rPr>
                        <a:t>4</a:t>
                      </a:r>
                      <a:endParaRPr lang="en-NZ" sz="1200" dirty="0">
                        <a:effectLst/>
                        <a:latin typeface="Calibri"/>
                        <a:ea typeface="Calibri"/>
                        <a:cs typeface="Times New Roman"/>
                      </a:endParaRPr>
                    </a:p>
                  </a:txBody>
                  <a:tcPr marL="51435" marR="51435" marT="0" marB="0">
                    <a:lnL w="12700" cap="flat" cmpd="sng" algn="ctr">
                      <a:solidFill>
                        <a:srgbClr val="EEECE1">
                          <a:lumMod val="90000"/>
                        </a:srgbClr>
                      </a:solidFill>
                      <a:prstDash val="solid"/>
                      <a:round/>
                      <a:headEnd type="none" w="med" len="med"/>
                      <a:tailEnd type="none" w="med" len="med"/>
                    </a:lnL>
                    <a:lnR w="12700" cap="flat" cmpd="sng" algn="ctr">
                      <a:solidFill>
                        <a:srgbClr val="EEECE1">
                          <a:lumMod val="90000"/>
                        </a:srgbClr>
                      </a:solidFill>
                      <a:prstDash val="solid"/>
                      <a:round/>
                      <a:headEnd type="none" w="med" len="med"/>
                      <a:tailEnd type="none" w="med" len="med"/>
                    </a:lnR>
                    <a:lnT w="12700" cap="flat" cmpd="sng" algn="ctr">
                      <a:solidFill>
                        <a:srgbClr val="EEECE1">
                          <a:lumMod val="90000"/>
                        </a:srgbClr>
                      </a:solidFill>
                      <a:prstDash val="solid"/>
                      <a:round/>
                      <a:headEnd type="none" w="med" len="med"/>
                      <a:tailEnd type="none" w="med" len="med"/>
                    </a:lnT>
                    <a:lnB w="12700" cap="flat" cmpd="sng" algn="ctr">
                      <a:solidFill>
                        <a:srgbClr val="EEECE1">
                          <a:lumMod val="90000"/>
                        </a:srgbClr>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Strong: New </a:t>
                      </a:r>
                      <a:r>
                        <a:rPr lang="en-NZ" sz="1100" b="0" dirty="0">
                          <a:solidFill>
                            <a:srgbClr val="000000"/>
                          </a:solidFill>
                          <a:effectLst/>
                          <a:latin typeface="Calibri"/>
                          <a:ea typeface="Calibri"/>
                          <a:cs typeface="Times New Roman"/>
                        </a:rPr>
                        <a:t>Zealand’s financial system has interest in the result of international monitoring, and is prepared to publicly acknowledge areas of risk and gaps, demonstrating its integrity by responding to the findings and seeking government and customer feedback</a:t>
                      </a:r>
                    </a:p>
                  </a:txBody>
                  <a:tcPr marL="68580" marR="68580" marT="0" marB="0">
                    <a:lnL w="12700" cap="flat" cmpd="sng" algn="ctr">
                      <a:solidFill>
                        <a:srgbClr val="EEECE1">
                          <a:lumMod val="90000"/>
                        </a:srgbClr>
                      </a:solidFill>
                      <a:prstDash val="solid"/>
                      <a:round/>
                      <a:headEnd type="none" w="med" len="med"/>
                      <a:tailEnd type="none" w="med" len="med"/>
                    </a:lnL>
                    <a:lnR w="12700" cap="flat" cmpd="sng" algn="ctr">
                      <a:solidFill>
                        <a:srgbClr val="EEECE1">
                          <a:lumMod val="90000"/>
                        </a:srgbClr>
                      </a:solidFill>
                      <a:prstDash val="solid"/>
                      <a:round/>
                      <a:headEnd type="none" w="med" len="med"/>
                      <a:tailEnd type="none" w="med" len="med"/>
                    </a:lnR>
                    <a:lnT w="12700" cap="flat" cmpd="sng" algn="ctr">
                      <a:solidFill>
                        <a:srgbClr val="EEECE1">
                          <a:lumMod val="90000"/>
                        </a:srgbClr>
                      </a:solidFill>
                      <a:prstDash val="solid"/>
                      <a:round/>
                      <a:headEnd type="none" w="med" len="med"/>
                      <a:tailEnd type="none" w="med" len="med"/>
                    </a:lnT>
                    <a:lnB w="12700" cap="flat" cmpd="sng" algn="ctr">
                      <a:solidFill>
                        <a:srgbClr val="EEECE1">
                          <a:lumMod val="90000"/>
                        </a:srgbClr>
                      </a:solidFill>
                      <a:prstDash val="solid"/>
                      <a:round/>
                      <a:headEnd type="none" w="med" len="med"/>
                      <a:tailEnd type="none" w="med" len="med"/>
                    </a:lnB>
                    <a:solidFill>
                      <a:srgbClr val="FFFFFF"/>
                    </a:solidFill>
                  </a:tcPr>
                </a:tc>
              </a:tr>
              <a:tr h="436591">
                <a:tc>
                  <a:txBody>
                    <a:bodyPr/>
                    <a:lstStyle/>
                    <a:p>
                      <a:pPr marL="0" marR="0">
                        <a:lnSpc>
                          <a:spcPct val="107000"/>
                        </a:lnSpc>
                        <a:spcBef>
                          <a:spcPts val="0"/>
                        </a:spcBef>
                        <a:spcAft>
                          <a:spcPts val="600"/>
                        </a:spcAft>
                      </a:pPr>
                      <a:r>
                        <a:rPr lang="en-NZ" sz="1200">
                          <a:effectLst/>
                        </a:rPr>
                        <a:t>5</a:t>
                      </a:r>
                      <a:endParaRPr lang="en-NZ" sz="1200">
                        <a:effectLst/>
                        <a:latin typeface="Calibri"/>
                        <a:ea typeface="Calibri"/>
                        <a:cs typeface="Times New Roman"/>
                      </a:endParaRPr>
                    </a:p>
                  </a:txBody>
                  <a:tcPr marL="51435" marR="51435" marT="0" marB="0">
                    <a:lnL w="12700" cap="flat" cmpd="sng" algn="ctr">
                      <a:solidFill>
                        <a:srgbClr val="EEECE1">
                          <a:lumMod val="90000"/>
                        </a:srgbClr>
                      </a:solidFill>
                      <a:prstDash val="solid"/>
                      <a:round/>
                      <a:headEnd type="none" w="med" len="med"/>
                      <a:tailEnd type="none" w="med" len="med"/>
                    </a:lnL>
                    <a:lnR w="12700" cap="flat" cmpd="sng" algn="ctr">
                      <a:solidFill>
                        <a:srgbClr val="EEECE1">
                          <a:lumMod val="90000"/>
                        </a:srgbClr>
                      </a:solidFill>
                      <a:prstDash val="solid"/>
                      <a:round/>
                      <a:headEnd type="none" w="med" len="med"/>
                      <a:tailEnd type="none" w="med" len="med"/>
                    </a:lnR>
                    <a:lnT w="12700" cap="flat" cmpd="sng" algn="ctr">
                      <a:solidFill>
                        <a:srgbClr val="EEECE1">
                          <a:lumMod val="90000"/>
                        </a:srgbClr>
                      </a:solidFill>
                      <a:prstDash val="solid"/>
                      <a:round/>
                      <a:headEnd type="none" w="med" len="med"/>
                      <a:tailEnd type="none" w="med" len="med"/>
                    </a:lnT>
                    <a:lnB w="12700" cap="flat" cmpd="sng" algn="ctr">
                      <a:solidFill>
                        <a:srgbClr val="EEECE1">
                          <a:lumMod val="90000"/>
                        </a:srgbClr>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Very strong: New </a:t>
                      </a:r>
                      <a:r>
                        <a:rPr lang="en-NZ" sz="1100" b="0" dirty="0">
                          <a:solidFill>
                            <a:srgbClr val="000000"/>
                          </a:solidFill>
                          <a:effectLst/>
                          <a:latin typeface="Calibri"/>
                          <a:ea typeface="Calibri"/>
                          <a:cs typeface="Times New Roman"/>
                        </a:rPr>
                        <a:t>Zealand’s financial system actively promotes the knowledge it gains through international monitoring and reporting, responding willingly and openly with a strong communication plan to explain to customers how this also assists them to improve their well-being and their employment and business objectives</a:t>
                      </a:r>
                    </a:p>
                  </a:txBody>
                  <a:tcPr marL="68580" marR="68580" marT="0" marB="0">
                    <a:lnL w="12700" cap="flat" cmpd="sng" algn="ctr">
                      <a:solidFill>
                        <a:srgbClr val="EEECE1">
                          <a:lumMod val="90000"/>
                        </a:srgbClr>
                      </a:solidFill>
                      <a:prstDash val="solid"/>
                      <a:round/>
                      <a:headEnd type="none" w="med" len="med"/>
                      <a:tailEnd type="none" w="med" len="med"/>
                    </a:lnL>
                    <a:lnR w="12700" cap="flat" cmpd="sng" algn="ctr">
                      <a:solidFill>
                        <a:srgbClr val="EEECE1">
                          <a:lumMod val="90000"/>
                        </a:srgbClr>
                      </a:solidFill>
                      <a:prstDash val="solid"/>
                      <a:round/>
                      <a:headEnd type="none" w="med" len="med"/>
                      <a:tailEnd type="none" w="med" len="med"/>
                    </a:lnR>
                    <a:lnT w="12700" cap="flat" cmpd="sng" algn="ctr">
                      <a:solidFill>
                        <a:srgbClr val="EEECE1">
                          <a:lumMod val="90000"/>
                        </a:srgbClr>
                      </a:solidFill>
                      <a:prstDash val="solid"/>
                      <a:round/>
                      <a:headEnd type="none" w="med" len="med"/>
                      <a:tailEnd type="none" w="med" len="med"/>
                    </a:lnT>
                    <a:lnB w="12700" cap="flat" cmpd="sng" algn="ctr">
                      <a:solidFill>
                        <a:srgbClr val="EEECE1">
                          <a:lumMod val="90000"/>
                        </a:srgbClr>
                      </a:solidFill>
                      <a:prstDash val="solid"/>
                      <a:round/>
                      <a:headEnd type="none" w="med" len="med"/>
                      <a:tailEnd type="none" w="med" len="med"/>
                    </a:lnB>
                    <a:solidFill>
                      <a:srgbClr val="FFFFFF"/>
                    </a:solidFill>
                  </a:tcPr>
                </a:tc>
              </a:tr>
            </a:tbl>
          </a:graphicData>
        </a:graphic>
      </p:graphicFrame>
      <p:sp>
        <p:nvSpPr>
          <p:cNvPr id="8" name="Title 1"/>
          <p:cNvSpPr txBox="1">
            <a:spLocks/>
          </p:cNvSpPr>
          <p:nvPr/>
        </p:nvSpPr>
        <p:spPr>
          <a:xfrm>
            <a:off x="342900" y="284321"/>
            <a:ext cx="6172200" cy="345544"/>
          </a:xfrm>
          <a:prstGeom prst="rect">
            <a:avLst/>
          </a:prstGeom>
          <a:solidFill>
            <a:schemeClr val="bg2">
              <a:lumMod val="50000"/>
            </a:schemeClr>
          </a:solidFill>
          <a:ln>
            <a:solidFill>
              <a:srgbClr val="948A54"/>
            </a:solidFill>
          </a:ln>
        </p:spPr>
        <p:style>
          <a:lnRef idx="2">
            <a:schemeClr val="accent6">
              <a:shade val="50000"/>
            </a:schemeClr>
          </a:lnRef>
          <a:fillRef idx="1">
            <a:schemeClr val="accent6"/>
          </a:fillRef>
          <a:effectRef idx="0">
            <a:schemeClr val="accent6"/>
          </a:effectRef>
          <a:fontRef idx="minor">
            <a:schemeClr val="lt1"/>
          </a:fontRef>
        </p:style>
        <p:txBody>
          <a:bodyPr vert="horz" lIns="91440" tIns="45720" rIns="91440" bIns="45720" rtlCol="0" anchor="ctr">
            <a:no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600" dirty="0" smtClean="0"/>
              <a:t>ASSESSMENT QUESTIONS </a:t>
            </a:r>
            <a:r>
              <a:rPr lang="mr-IN" sz="1600" dirty="0" smtClean="0"/>
              <a:t>–</a:t>
            </a:r>
            <a:r>
              <a:rPr lang="en-US" sz="1600" dirty="0" smtClean="0"/>
              <a:t> MONITORING</a:t>
            </a:r>
            <a:endParaRPr lang="en-US" sz="1600" dirty="0"/>
          </a:p>
        </p:txBody>
      </p:sp>
    </p:spTree>
    <p:extLst>
      <p:ext uri="{BB962C8B-B14F-4D97-AF65-F5344CB8AC3E}">
        <p14:creationId xmlns:p14="http://schemas.microsoft.com/office/powerpoint/2010/main" val="400820240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821782"/>
            <a:ext cx="6242050" cy="411499"/>
          </a:xfrm>
        </p:spPr>
        <p:txBody>
          <a:bodyPr>
            <a:noAutofit/>
          </a:bodyPr>
          <a:lstStyle/>
          <a:p>
            <a:pPr algn="l"/>
            <a:r>
              <a:rPr lang="en-US" sz="2000" dirty="0" smtClean="0"/>
              <a:t>31. Demonstrating the benefits to New Zealand of financial system integrity</a:t>
            </a:r>
            <a:endParaRPr lang="en-US" sz="2000" dirty="0"/>
          </a:p>
        </p:txBody>
      </p:sp>
      <p:sp>
        <p:nvSpPr>
          <p:cNvPr id="3" name="Content Placeholder 2"/>
          <p:cNvSpPr>
            <a:spLocks noGrp="1"/>
          </p:cNvSpPr>
          <p:nvPr>
            <p:ph idx="1"/>
          </p:nvPr>
        </p:nvSpPr>
        <p:spPr>
          <a:xfrm>
            <a:off x="342900" y="1450860"/>
            <a:ext cx="6172200" cy="3277541"/>
          </a:xfrm>
        </p:spPr>
        <p:txBody>
          <a:bodyPr>
            <a:noAutofit/>
          </a:bodyPr>
          <a:lstStyle/>
          <a:p>
            <a:pPr marL="0" lvl="0" indent="0">
              <a:buNone/>
            </a:pPr>
            <a:r>
              <a:rPr lang="en-NZ" sz="1400" dirty="0"/>
              <a:t>Is there clear understanding, from financial policy to governance to operations, of the importance of New Zealand’s reputation for integrity, and is there independent monitoring and reporting to demonstrate the consequent benefits of this to New Zealand’s financial system, the economy and its participants?</a:t>
            </a:r>
          </a:p>
        </p:txBody>
      </p:sp>
      <p:graphicFrame>
        <p:nvGraphicFramePr>
          <p:cNvPr id="6" name="Table 5"/>
          <p:cNvGraphicFramePr>
            <a:graphicFrameLocks noGrp="1"/>
          </p:cNvGraphicFramePr>
          <p:nvPr>
            <p:extLst>
              <p:ext uri="{D42A27DB-BD31-4B8C-83A1-F6EECF244321}">
                <p14:modId xmlns:p14="http://schemas.microsoft.com/office/powerpoint/2010/main" val="3915973682"/>
              </p:ext>
            </p:extLst>
          </p:nvPr>
        </p:nvGraphicFramePr>
        <p:xfrm>
          <a:off x="342900" y="5575235"/>
          <a:ext cx="6172200" cy="3370909"/>
        </p:xfrm>
        <a:graphic>
          <a:graphicData uri="http://schemas.openxmlformats.org/drawingml/2006/table">
            <a:tbl>
              <a:tblPr firstRow="1" bandRow="1">
                <a:tableStyleId>{93296810-A885-4BE3-A3E7-6D5BEEA58F35}</a:tableStyleId>
              </a:tblPr>
              <a:tblGrid>
                <a:gridCol w="797243"/>
                <a:gridCol w="5374957"/>
              </a:tblGrid>
              <a:tr h="321321">
                <a:tc>
                  <a:txBody>
                    <a:bodyPr/>
                    <a:lstStyle/>
                    <a:p>
                      <a:pPr marL="0" marR="0">
                        <a:lnSpc>
                          <a:spcPct val="107000"/>
                        </a:lnSpc>
                        <a:spcBef>
                          <a:spcPts val="0"/>
                        </a:spcBef>
                        <a:spcAft>
                          <a:spcPts val="600"/>
                        </a:spcAft>
                      </a:pPr>
                      <a:r>
                        <a:rPr lang="en-NZ" sz="1200" dirty="0">
                          <a:effectLst/>
                        </a:rPr>
                        <a:t>Score</a:t>
                      </a:r>
                      <a:endParaRPr lang="en-NZ" sz="1200" dirty="0">
                        <a:effectLst/>
                        <a:latin typeface="Calibri"/>
                        <a:ea typeface="Calibri"/>
                        <a:cs typeface="Times New Roman"/>
                      </a:endParaRPr>
                    </a:p>
                  </a:txBody>
                  <a:tcPr marL="51435" marR="51435" marT="0" marB="0">
                    <a:lnB w="12700" cap="flat" cmpd="sng" algn="ctr">
                      <a:solidFill>
                        <a:srgbClr val="EEECE1">
                          <a:lumMod val="90000"/>
                        </a:srgbClr>
                      </a:solidFill>
                      <a:prstDash val="solid"/>
                      <a:round/>
                      <a:headEnd type="none" w="med" len="med"/>
                      <a:tailEnd type="none" w="med" len="med"/>
                    </a:lnB>
                    <a:solidFill>
                      <a:srgbClr val="948A54"/>
                    </a:solidFill>
                  </a:tcPr>
                </a:tc>
                <a:tc>
                  <a:txBody>
                    <a:bodyPr/>
                    <a:lstStyle/>
                    <a:p>
                      <a:pPr marL="0" marR="0">
                        <a:lnSpc>
                          <a:spcPct val="107000"/>
                        </a:lnSpc>
                        <a:spcBef>
                          <a:spcPts val="0"/>
                        </a:spcBef>
                        <a:spcAft>
                          <a:spcPts val="600"/>
                        </a:spcAft>
                      </a:pPr>
                      <a:r>
                        <a:rPr lang="en-NZ" sz="1200" dirty="0" smtClean="0">
                          <a:effectLst/>
                        </a:rPr>
                        <a:t>Assessment</a:t>
                      </a:r>
                      <a:endParaRPr lang="en-NZ" sz="1200" dirty="0">
                        <a:effectLst/>
                        <a:latin typeface="Calibri"/>
                        <a:ea typeface="Calibri"/>
                        <a:cs typeface="Times New Roman"/>
                      </a:endParaRPr>
                    </a:p>
                  </a:txBody>
                  <a:tcPr marL="51435" marR="51435" marT="0" marB="0">
                    <a:lnB w="12700" cap="flat" cmpd="sng" algn="ctr">
                      <a:solidFill>
                        <a:srgbClr val="EEECE1">
                          <a:lumMod val="90000"/>
                        </a:srgbClr>
                      </a:solidFill>
                      <a:prstDash val="solid"/>
                      <a:round/>
                      <a:headEnd type="none" w="med" len="med"/>
                      <a:tailEnd type="none" w="med" len="med"/>
                    </a:lnB>
                    <a:solidFill>
                      <a:srgbClr val="948A54"/>
                    </a:solidFill>
                  </a:tcPr>
                </a:tc>
              </a:tr>
              <a:tr h="321321">
                <a:tc>
                  <a:txBody>
                    <a:bodyPr/>
                    <a:lstStyle/>
                    <a:p>
                      <a:pPr marL="0" marR="0">
                        <a:lnSpc>
                          <a:spcPct val="107000"/>
                        </a:lnSpc>
                        <a:spcBef>
                          <a:spcPts val="0"/>
                        </a:spcBef>
                        <a:spcAft>
                          <a:spcPts val="600"/>
                        </a:spcAft>
                      </a:pPr>
                      <a:r>
                        <a:rPr lang="en-NZ" sz="1200" dirty="0">
                          <a:effectLst/>
                        </a:rPr>
                        <a:t>1</a:t>
                      </a:r>
                      <a:endParaRPr lang="en-NZ" sz="1200" dirty="0">
                        <a:effectLst/>
                        <a:latin typeface="Calibri"/>
                        <a:ea typeface="Calibri"/>
                        <a:cs typeface="Times New Roman"/>
                      </a:endParaRPr>
                    </a:p>
                  </a:txBody>
                  <a:tcPr marL="51435" marR="51435" marT="0" marB="0">
                    <a:lnL w="12700" cap="flat" cmpd="sng" algn="ctr">
                      <a:solidFill>
                        <a:srgbClr val="EEECE1">
                          <a:lumMod val="90000"/>
                        </a:srgbClr>
                      </a:solidFill>
                      <a:prstDash val="solid"/>
                      <a:round/>
                      <a:headEnd type="none" w="med" len="med"/>
                      <a:tailEnd type="none" w="med" len="med"/>
                    </a:lnL>
                    <a:lnR w="12700" cap="flat" cmpd="sng" algn="ctr">
                      <a:solidFill>
                        <a:srgbClr val="EEECE1">
                          <a:lumMod val="90000"/>
                        </a:srgbClr>
                      </a:solidFill>
                      <a:prstDash val="solid"/>
                      <a:round/>
                      <a:headEnd type="none" w="med" len="med"/>
                      <a:tailEnd type="none" w="med" len="med"/>
                    </a:lnR>
                    <a:lnT w="12700" cap="flat" cmpd="sng" algn="ctr">
                      <a:solidFill>
                        <a:srgbClr val="EEECE1">
                          <a:lumMod val="90000"/>
                        </a:srgbClr>
                      </a:solidFill>
                      <a:prstDash val="solid"/>
                      <a:round/>
                      <a:headEnd type="none" w="med" len="med"/>
                      <a:tailEnd type="none" w="med" len="med"/>
                    </a:lnT>
                    <a:lnB w="12700" cap="flat" cmpd="sng" algn="ctr">
                      <a:solidFill>
                        <a:srgbClr val="EEECE1">
                          <a:lumMod val="90000"/>
                        </a:srgbClr>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Very weak: Monitoring</a:t>
                      </a:r>
                      <a:r>
                        <a:rPr lang="en-NZ" sz="1100" b="0" dirty="0">
                          <a:solidFill>
                            <a:srgbClr val="000000"/>
                          </a:solidFill>
                          <a:effectLst/>
                          <a:latin typeface="Calibri"/>
                          <a:ea typeface="Calibri"/>
                          <a:cs typeface="Times New Roman"/>
                        </a:rPr>
                        <a:t>, reporting and evaluation across the financial system for corruption prevention is narrowly scoped</a:t>
                      </a:r>
                    </a:p>
                  </a:txBody>
                  <a:tcPr marL="68580" marR="68580" marT="0" marB="0">
                    <a:lnL w="12700" cap="flat" cmpd="sng" algn="ctr">
                      <a:solidFill>
                        <a:srgbClr val="EEECE1">
                          <a:lumMod val="90000"/>
                        </a:srgbClr>
                      </a:solidFill>
                      <a:prstDash val="solid"/>
                      <a:round/>
                      <a:headEnd type="none" w="med" len="med"/>
                      <a:tailEnd type="none" w="med" len="med"/>
                    </a:lnL>
                    <a:lnR w="12700" cap="flat" cmpd="sng" algn="ctr">
                      <a:solidFill>
                        <a:srgbClr val="EEECE1">
                          <a:lumMod val="90000"/>
                        </a:srgbClr>
                      </a:solidFill>
                      <a:prstDash val="solid"/>
                      <a:round/>
                      <a:headEnd type="none" w="med" len="med"/>
                      <a:tailEnd type="none" w="med" len="med"/>
                    </a:lnR>
                    <a:lnT w="12700" cap="flat" cmpd="sng" algn="ctr">
                      <a:solidFill>
                        <a:srgbClr val="EEECE1">
                          <a:lumMod val="90000"/>
                        </a:srgbClr>
                      </a:solidFill>
                      <a:prstDash val="solid"/>
                      <a:round/>
                      <a:headEnd type="none" w="med" len="med"/>
                      <a:tailEnd type="none" w="med" len="med"/>
                    </a:lnT>
                    <a:lnB w="12700" cap="flat" cmpd="sng" algn="ctr">
                      <a:solidFill>
                        <a:srgbClr val="EEECE1">
                          <a:lumMod val="90000"/>
                        </a:srgbClr>
                      </a:solidFill>
                      <a:prstDash val="solid"/>
                      <a:round/>
                      <a:headEnd type="none" w="med" len="med"/>
                      <a:tailEnd type="none" w="med" len="med"/>
                    </a:lnB>
                    <a:solidFill>
                      <a:srgbClr val="FFFFFF"/>
                    </a:solidFill>
                  </a:tcPr>
                </a:tc>
              </a:tr>
              <a:tr h="321321">
                <a:tc>
                  <a:txBody>
                    <a:bodyPr/>
                    <a:lstStyle/>
                    <a:p>
                      <a:pPr marL="0" marR="0">
                        <a:lnSpc>
                          <a:spcPct val="107000"/>
                        </a:lnSpc>
                        <a:spcBef>
                          <a:spcPts val="0"/>
                        </a:spcBef>
                        <a:spcAft>
                          <a:spcPts val="600"/>
                        </a:spcAft>
                      </a:pPr>
                      <a:r>
                        <a:rPr lang="en-NZ" sz="1200" dirty="0">
                          <a:effectLst/>
                        </a:rPr>
                        <a:t>2</a:t>
                      </a:r>
                      <a:endParaRPr lang="en-NZ" sz="1200" dirty="0">
                        <a:effectLst/>
                        <a:latin typeface="Calibri"/>
                        <a:ea typeface="Calibri"/>
                        <a:cs typeface="Times New Roman"/>
                      </a:endParaRPr>
                    </a:p>
                  </a:txBody>
                  <a:tcPr marL="51435" marR="51435" marT="0" marB="0">
                    <a:lnL w="12700" cap="flat" cmpd="sng" algn="ctr">
                      <a:solidFill>
                        <a:srgbClr val="EEECE1">
                          <a:lumMod val="90000"/>
                        </a:srgbClr>
                      </a:solidFill>
                      <a:prstDash val="solid"/>
                      <a:round/>
                      <a:headEnd type="none" w="med" len="med"/>
                      <a:tailEnd type="none" w="med" len="med"/>
                    </a:lnL>
                    <a:lnR w="12700" cap="flat" cmpd="sng" algn="ctr">
                      <a:solidFill>
                        <a:srgbClr val="EEECE1">
                          <a:lumMod val="90000"/>
                        </a:srgbClr>
                      </a:solidFill>
                      <a:prstDash val="solid"/>
                      <a:round/>
                      <a:headEnd type="none" w="med" len="med"/>
                      <a:tailEnd type="none" w="med" len="med"/>
                    </a:lnR>
                    <a:lnT w="12700" cap="flat" cmpd="sng" algn="ctr">
                      <a:solidFill>
                        <a:srgbClr val="EEECE1">
                          <a:lumMod val="90000"/>
                        </a:srgbClr>
                      </a:solidFill>
                      <a:prstDash val="solid"/>
                      <a:round/>
                      <a:headEnd type="none" w="med" len="med"/>
                      <a:tailEnd type="none" w="med" len="med"/>
                    </a:lnT>
                    <a:lnB w="12700" cap="flat" cmpd="sng" algn="ctr">
                      <a:solidFill>
                        <a:srgbClr val="EEECE1">
                          <a:lumMod val="90000"/>
                        </a:srgbClr>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Weak: Monitoring</a:t>
                      </a:r>
                      <a:r>
                        <a:rPr lang="en-NZ" sz="1100" b="0" dirty="0">
                          <a:solidFill>
                            <a:srgbClr val="000000"/>
                          </a:solidFill>
                          <a:effectLst/>
                          <a:latin typeface="Calibri"/>
                          <a:ea typeface="Calibri"/>
                          <a:cs typeface="Times New Roman"/>
                        </a:rPr>
                        <a:t>, reporting and evaluation of corruption prevention is carried out across the financial system  </a:t>
                      </a:r>
                    </a:p>
                  </a:txBody>
                  <a:tcPr marL="68580" marR="68580" marT="0" marB="0">
                    <a:lnL w="12700" cap="flat" cmpd="sng" algn="ctr">
                      <a:solidFill>
                        <a:srgbClr val="EEECE1">
                          <a:lumMod val="90000"/>
                        </a:srgbClr>
                      </a:solidFill>
                      <a:prstDash val="solid"/>
                      <a:round/>
                      <a:headEnd type="none" w="med" len="med"/>
                      <a:tailEnd type="none" w="med" len="med"/>
                    </a:lnL>
                    <a:lnR w="12700" cap="flat" cmpd="sng" algn="ctr">
                      <a:solidFill>
                        <a:srgbClr val="EEECE1">
                          <a:lumMod val="90000"/>
                        </a:srgbClr>
                      </a:solidFill>
                      <a:prstDash val="solid"/>
                      <a:round/>
                      <a:headEnd type="none" w="med" len="med"/>
                      <a:tailEnd type="none" w="med" len="med"/>
                    </a:lnR>
                    <a:lnT w="12700" cap="flat" cmpd="sng" algn="ctr">
                      <a:solidFill>
                        <a:srgbClr val="EEECE1">
                          <a:lumMod val="90000"/>
                        </a:srgbClr>
                      </a:solidFill>
                      <a:prstDash val="solid"/>
                      <a:round/>
                      <a:headEnd type="none" w="med" len="med"/>
                      <a:tailEnd type="none" w="med" len="med"/>
                    </a:lnT>
                    <a:lnB w="12700" cap="flat" cmpd="sng" algn="ctr">
                      <a:solidFill>
                        <a:srgbClr val="EEECE1">
                          <a:lumMod val="90000"/>
                        </a:srgbClr>
                      </a:solidFill>
                      <a:prstDash val="solid"/>
                      <a:round/>
                      <a:headEnd type="none" w="med" len="med"/>
                      <a:tailEnd type="none" w="med" len="med"/>
                    </a:lnB>
                    <a:solidFill>
                      <a:srgbClr val="FFFFFF"/>
                    </a:solidFill>
                  </a:tcPr>
                </a:tc>
              </a:tr>
              <a:tr h="321321">
                <a:tc>
                  <a:txBody>
                    <a:bodyPr/>
                    <a:lstStyle/>
                    <a:p>
                      <a:pPr marL="0" marR="0">
                        <a:lnSpc>
                          <a:spcPct val="107000"/>
                        </a:lnSpc>
                        <a:spcBef>
                          <a:spcPts val="0"/>
                        </a:spcBef>
                        <a:spcAft>
                          <a:spcPts val="600"/>
                        </a:spcAft>
                      </a:pPr>
                      <a:r>
                        <a:rPr lang="en-NZ" sz="1200">
                          <a:effectLst/>
                        </a:rPr>
                        <a:t>3</a:t>
                      </a:r>
                      <a:endParaRPr lang="en-NZ" sz="1200">
                        <a:effectLst/>
                        <a:latin typeface="Calibri"/>
                        <a:ea typeface="Calibri"/>
                        <a:cs typeface="Times New Roman"/>
                      </a:endParaRPr>
                    </a:p>
                  </a:txBody>
                  <a:tcPr marL="51435" marR="51435" marT="0" marB="0">
                    <a:lnL w="12700" cap="flat" cmpd="sng" algn="ctr">
                      <a:solidFill>
                        <a:srgbClr val="EEECE1">
                          <a:lumMod val="90000"/>
                        </a:srgbClr>
                      </a:solidFill>
                      <a:prstDash val="solid"/>
                      <a:round/>
                      <a:headEnd type="none" w="med" len="med"/>
                      <a:tailEnd type="none" w="med" len="med"/>
                    </a:lnL>
                    <a:lnR w="12700" cap="flat" cmpd="sng" algn="ctr">
                      <a:solidFill>
                        <a:srgbClr val="EEECE1">
                          <a:lumMod val="90000"/>
                        </a:srgbClr>
                      </a:solidFill>
                      <a:prstDash val="solid"/>
                      <a:round/>
                      <a:headEnd type="none" w="med" len="med"/>
                      <a:tailEnd type="none" w="med" len="med"/>
                    </a:lnR>
                    <a:lnT w="12700" cap="flat" cmpd="sng" algn="ctr">
                      <a:solidFill>
                        <a:srgbClr val="EEECE1">
                          <a:lumMod val="90000"/>
                        </a:srgbClr>
                      </a:solidFill>
                      <a:prstDash val="solid"/>
                      <a:round/>
                      <a:headEnd type="none" w="med" len="med"/>
                      <a:tailEnd type="none" w="med" len="med"/>
                    </a:lnT>
                    <a:lnB w="12700" cap="flat" cmpd="sng" algn="ctr">
                      <a:solidFill>
                        <a:srgbClr val="EEECE1">
                          <a:lumMod val="90000"/>
                        </a:srgbClr>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Moderate: Monitoring</a:t>
                      </a:r>
                      <a:r>
                        <a:rPr lang="en-NZ" sz="1100" b="0" dirty="0">
                          <a:solidFill>
                            <a:srgbClr val="000000"/>
                          </a:solidFill>
                          <a:effectLst/>
                          <a:latin typeface="Calibri"/>
                          <a:ea typeface="Calibri"/>
                          <a:cs typeface="Times New Roman"/>
                        </a:rPr>
                        <a:t>, reporting and evaluation of corruption prevention is carried out across the financial system with some transparency of findings, including some follow-through to address gaps</a:t>
                      </a:r>
                    </a:p>
                  </a:txBody>
                  <a:tcPr marL="68580" marR="68580" marT="0" marB="0">
                    <a:lnL w="12700" cap="flat" cmpd="sng" algn="ctr">
                      <a:solidFill>
                        <a:srgbClr val="EEECE1">
                          <a:lumMod val="90000"/>
                        </a:srgbClr>
                      </a:solidFill>
                      <a:prstDash val="solid"/>
                      <a:round/>
                      <a:headEnd type="none" w="med" len="med"/>
                      <a:tailEnd type="none" w="med" len="med"/>
                    </a:lnL>
                    <a:lnR w="12700" cap="flat" cmpd="sng" algn="ctr">
                      <a:solidFill>
                        <a:srgbClr val="EEECE1">
                          <a:lumMod val="90000"/>
                        </a:srgbClr>
                      </a:solidFill>
                      <a:prstDash val="solid"/>
                      <a:round/>
                      <a:headEnd type="none" w="med" len="med"/>
                      <a:tailEnd type="none" w="med" len="med"/>
                    </a:lnR>
                    <a:lnT w="12700" cap="flat" cmpd="sng" algn="ctr">
                      <a:solidFill>
                        <a:srgbClr val="EEECE1">
                          <a:lumMod val="90000"/>
                        </a:srgbClr>
                      </a:solidFill>
                      <a:prstDash val="solid"/>
                      <a:round/>
                      <a:headEnd type="none" w="med" len="med"/>
                      <a:tailEnd type="none" w="med" len="med"/>
                    </a:lnT>
                    <a:lnB w="12700" cap="flat" cmpd="sng" algn="ctr">
                      <a:solidFill>
                        <a:srgbClr val="EEECE1">
                          <a:lumMod val="90000"/>
                        </a:srgbClr>
                      </a:solidFill>
                      <a:prstDash val="solid"/>
                      <a:round/>
                      <a:headEnd type="none" w="med" len="med"/>
                      <a:tailEnd type="none" w="med" len="med"/>
                    </a:lnB>
                    <a:solidFill>
                      <a:srgbClr val="FFFFFF"/>
                    </a:solidFill>
                  </a:tcPr>
                </a:tc>
              </a:tr>
              <a:tr h="329167">
                <a:tc>
                  <a:txBody>
                    <a:bodyPr/>
                    <a:lstStyle/>
                    <a:p>
                      <a:pPr marL="0" marR="0">
                        <a:lnSpc>
                          <a:spcPct val="107000"/>
                        </a:lnSpc>
                        <a:spcBef>
                          <a:spcPts val="0"/>
                        </a:spcBef>
                        <a:spcAft>
                          <a:spcPts val="600"/>
                        </a:spcAft>
                      </a:pPr>
                      <a:r>
                        <a:rPr lang="en-NZ" sz="1200" dirty="0">
                          <a:effectLst/>
                        </a:rPr>
                        <a:t>4</a:t>
                      </a:r>
                      <a:endParaRPr lang="en-NZ" sz="1200" dirty="0">
                        <a:effectLst/>
                        <a:latin typeface="Calibri"/>
                        <a:ea typeface="Calibri"/>
                        <a:cs typeface="Times New Roman"/>
                      </a:endParaRPr>
                    </a:p>
                  </a:txBody>
                  <a:tcPr marL="51435" marR="51435" marT="0" marB="0">
                    <a:lnL w="12700" cap="flat" cmpd="sng" algn="ctr">
                      <a:solidFill>
                        <a:srgbClr val="EEECE1">
                          <a:lumMod val="90000"/>
                        </a:srgbClr>
                      </a:solidFill>
                      <a:prstDash val="solid"/>
                      <a:round/>
                      <a:headEnd type="none" w="med" len="med"/>
                      <a:tailEnd type="none" w="med" len="med"/>
                    </a:lnL>
                    <a:lnR w="12700" cap="flat" cmpd="sng" algn="ctr">
                      <a:solidFill>
                        <a:srgbClr val="EEECE1">
                          <a:lumMod val="90000"/>
                        </a:srgbClr>
                      </a:solidFill>
                      <a:prstDash val="solid"/>
                      <a:round/>
                      <a:headEnd type="none" w="med" len="med"/>
                      <a:tailEnd type="none" w="med" len="med"/>
                    </a:lnR>
                    <a:lnT w="12700" cap="flat" cmpd="sng" algn="ctr">
                      <a:solidFill>
                        <a:srgbClr val="EEECE1">
                          <a:lumMod val="90000"/>
                        </a:srgbClr>
                      </a:solidFill>
                      <a:prstDash val="solid"/>
                      <a:round/>
                      <a:headEnd type="none" w="med" len="med"/>
                      <a:tailEnd type="none" w="med" len="med"/>
                    </a:lnT>
                    <a:lnB w="12700" cap="flat" cmpd="sng" algn="ctr">
                      <a:solidFill>
                        <a:srgbClr val="EEECE1">
                          <a:lumMod val="90000"/>
                        </a:srgbClr>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Strong: Monitoring</a:t>
                      </a:r>
                      <a:r>
                        <a:rPr lang="en-NZ" sz="1100" b="0" dirty="0">
                          <a:solidFill>
                            <a:srgbClr val="000000"/>
                          </a:solidFill>
                          <a:effectLst/>
                          <a:latin typeface="Calibri"/>
                          <a:ea typeface="Calibri"/>
                          <a:cs typeface="Times New Roman"/>
                        </a:rPr>
                        <a:t>, reporting and evaluation of corruption prevention is carried out across the financial system with some transparency of findings to the public, stakeholders, government and industry. Gaps are acknowledged and steps to address them are specified and adopted. </a:t>
                      </a:r>
                    </a:p>
                  </a:txBody>
                  <a:tcPr marL="68580" marR="68580" marT="0" marB="0">
                    <a:lnL w="12700" cap="flat" cmpd="sng" algn="ctr">
                      <a:solidFill>
                        <a:srgbClr val="EEECE1">
                          <a:lumMod val="90000"/>
                        </a:srgbClr>
                      </a:solidFill>
                      <a:prstDash val="solid"/>
                      <a:round/>
                      <a:headEnd type="none" w="med" len="med"/>
                      <a:tailEnd type="none" w="med" len="med"/>
                    </a:lnL>
                    <a:lnR w="12700" cap="flat" cmpd="sng" algn="ctr">
                      <a:solidFill>
                        <a:srgbClr val="EEECE1">
                          <a:lumMod val="90000"/>
                        </a:srgbClr>
                      </a:solidFill>
                      <a:prstDash val="solid"/>
                      <a:round/>
                      <a:headEnd type="none" w="med" len="med"/>
                      <a:tailEnd type="none" w="med" len="med"/>
                    </a:lnR>
                    <a:lnT w="12700" cap="flat" cmpd="sng" algn="ctr">
                      <a:solidFill>
                        <a:srgbClr val="EEECE1">
                          <a:lumMod val="90000"/>
                        </a:srgbClr>
                      </a:solidFill>
                      <a:prstDash val="solid"/>
                      <a:round/>
                      <a:headEnd type="none" w="med" len="med"/>
                      <a:tailEnd type="none" w="med" len="med"/>
                    </a:lnT>
                    <a:lnB w="12700" cap="flat" cmpd="sng" algn="ctr">
                      <a:solidFill>
                        <a:srgbClr val="EEECE1">
                          <a:lumMod val="90000"/>
                        </a:srgbClr>
                      </a:solidFill>
                      <a:prstDash val="solid"/>
                      <a:round/>
                      <a:headEnd type="none" w="med" len="med"/>
                      <a:tailEnd type="none" w="med" len="med"/>
                    </a:lnB>
                    <a:solidFill>
                      <a:srgbClr val="FFFFFF"/>
                    </a:solidFill>
                  </a:tcPr>
                </a:tc>
              </a:tr>
              <a:tr h="436591">
                <a:tc>
                  <a:txBody>
                    <a:bodyPr/>
                    <a:lstStyle/>
                    <a:p>
                      <a:pPr marL="0" marR="0">
                        <a:lnSpc>
                          <a:spcPct val="107000"/>
                        </a:lnSpc>
                        <a:spcBef>
                          <a:spcPts val="0"/>
                        </a:spcBef>
                        <a:spcAft>
                          <a:spcPts val="600"/>
                        </a:spcAft>
                      </a:pPr>
                      <a:r>
                        <a:rPr lang="en-NZ" sz="1200">
                          <a:effectLst/>
                        </a:rPr>
                        <a:t>5</a:t>
                      </a:r>
                      <a:endParaRPr lang="en-NZ" sz="1200">
                        <a:effectLst/>
                        <a:latin typeface="Calibri"/>
                        <a:ea typeface="Calibri"/>
                        <a:cs typeface="Times New Roman"/>
                      </a:endParaRPr>
                    </a:p>
                  </a:txBody>
                  <a:tcPr marL="51435" marR="51435" marT="0" marB="0">
                    <a:lnL w="12700" cap="flat" cmpd="sng" algn="ctr">
                      <a:solidFill>
                        <a:srgbClr val="EEECE1">
                          <a:lumMod val="90000"/>
                        </a:srgbClr>
                      </a:solidFill>
                      <a:prstDash val="solid"/>
                      <a:round/>
                      <a:headEnd type="none" w="med" len="med"/>
                      <a:tailEnd type="none" w="med" len="med"/>
                    </a:lnL>
                    <a:lnR w="12700" cap="flat" cmpd="sng" algn="ctr">
                      <a:solidFill>
                        <a:srgbClr val="EEECE1">
                          <a:lumMod val="90000"/>
                        </a:srgbClr>
                      </a:solidFill>
                      <a:prstDash val="solid"/>
                      <a:round/>
                      <a:headEnd type="none" w="med" len="med"/>
                      <a:tailEnd type="none" w="med" len="med"/>
                    </a:lnR>
                    <a:lnT w="12700" cap="flat" cmpd="sng" algn="ctr">
                      <a:solidFill>
                        <a:srgbClr val="EEECE1">
                          <a:lumMod val="90000"/>
                        </a:srgbClr>
                      </a:solidFill>
                      <a:prstDash val="solid"/>
                      <a:round/>
                      <a:headEnd type="none" w="med" len="med"/>
                      <a:tailEnd type="none" w="med" len="med"/>
                    </a:lnT>
                    <a:lnB w="12700" cap="flat" cmpd="sng" algn="ctr">
                      <a:solidFill>
                        <a:srgbClr val="EEECE1">
                          <a:lumMod val="90000"/>
                        </a:srgbClr>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Very strong: There </a:t>
                      </a:r>
                      <a:r>
                        <a:rPr lang="en-NZ" sz="1100" b="0" dirty="0">
                          <a:solidFill>
                            <a:srgbClr val="000000"/>
                          </a:solidFill>
                          <a:effectLst/>
                          <a:latin typeface="Calibri"/>
                          <a:ea typeface="Calibri"/>
                          <a:cs typeface="Times New Roman"/>
                        </a:rPr>
                        <a:t>is promotion of the involvement of the financial system in processes such as corporate social responsibility and other reporting as a means of ensuring it is building strong integrity systems. This is backed up by system-wide monitoring, reporting and evaluation of corruption prevention, the transparency of reporting findings to the public, stakeholders, government and industry. Gaps are acknowledged and steps to address them are specified and adopted. </a:t>
                      </a:r>
                    </a:p>
                  </a:txBody>
                  <a:tcPr marL="68580" marR="68580" marT="0" marB="0">
                    <a:lnL w="12700" cap="flat" cmpd="sng" algn="ctr">
                      <a:solidFill>
                        <a:srgbClr val="EEECE1">
                          <a:lumMod val="90000"/>
                        </a:srgbClr>
                      </a:solidFill>
                      <a:prstDash val="solid"/>
                      <a:round/>
                      <a:headEnd type="none" w="med" len="med"/>
                      <a:tailEnd type="none" w="med" len="med"/>
                    </a:lnL>
                    <a:lnR w="12700" cap="flat" cmpd="sng" algn="ctr">
                      <a:solidFill>
                        <a:srgbClr val="EEECE1">
                          <a:lumMod val="90000"/>
                        </a:srgbClr>
                      </a:solidFill>
                      <a:prstDash val="solid"/>
                      <a:round/>
                      <a:headEnd type="none" w="med" len="med"/>
                      <a:tailEnd type="none" w="med" len="med"/>
                    </a:lnR>
                    <a:lnT w="12700" cap="flat" cmpd="sng" algn="ctr">
                      <a:solidFill>
                        <a:srgbClr val="EEECE1">
                          <a:lumMod val="90000"/>
                        </a:srgbClr>
                      </a:solidFill>
                      <a:prstDash val="solid"/>
                      <a:round/>
                      <a:headEnd type="none" w="med" len="med"/>
                      <a:tailEnd type="none" w="med" len="med"/>
                    </a:lnT>
                    <a:lnB w="12700" cap="flat" cmpd="sng" algn="ctr">
                      <a:solidFill>
                        <a:srgbClr val="EEECE1">
                          <a:lumMod val="90000"/>
                        </a:srgbClr>
                      </a:solidFill>
                      <a:prstDash val="solid"/>
                      <a:round/>
                      <a:headEnd type="none" w="med" len="med"/>
                      <a:tailEnd type="none" w="med" len="med"/>
                    </a:lnB>
                    <a:solidFill>
                      <a:srgbClr val="FFFFFF"/>
                    </a:solidFill>
                  </a:tcPr>
                </a:tc>
              </a:tr>
            </a:tbl>
          </a:graphicData>
        </a:graphic>
      </p:graphicFrame>
      <p:sp>
        <p:nvSpPr>
          <p:cNvPr id="8" name="Title 1"/>
          <p:cNvSpPr txBox="1">
            <a:spLocks/>
          </p:cNvSpPr>
          <p:nvPr/>
        </p:nvSpPr>
        <p:spPr>
          <a:xfrm>
            <a:off x="342900" y="278448"/>
            <a:ext cx="6172200" cy="345544"/>
          </a:xfrm>
          <a:prstGeom prst="rect">
            <a:avLst/>
          </a:prstGeom>
          <a:solidFill>
            <a:schemeClr val="bg2">
              <a:lumMod val="50000"/>
            </a:schemeClr>
          </a:solidFill>
          <a:ln>
            <a:solidFill>
              <a:srgbClr val="948A54"/>
            </a:solidFill>
          </a:ln>
        </p:spPr>
        <p:style>
          <a:lnRef idx="2">
            <a:schemeClr val="accent6">
              <a:shade val="50000"/>
            </a:schemeClr>
          </a:lnRef>
          <a:fillRef idx="1">
            <a:schemeClr val="accent6"/>
          </a:fillRef>
          <a:effectRef idx="0">
            <a:schemeClr val="accent6"/>
          </a:effectRef>
          <a:fontRef idx="minor">
            <a:schemeClr val="lt1"/>
          </a:fontRef>
        </p:style>
        <p:txBody>
          <a:bodyPr vert="horz" lIns="91440" tIns="45720" rIns="91440" bIns="45720" rtlCol="0" anchor="ctr">
            <a:no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600" dirty="0" smtClean="0"/>
              <a:t>ASSESSMENT QUESTIONS </a:t>
            </a:r>
            <a:r>
              <a:rPr lang="mr-IN" sz="1600" dirty="0" smtClean="0"/>
              <a:t>–</a:t>
            </a:r>
            <a:r>
              <a:rPr lang="en-US" sz="1600" dirty="0" smtClean="0"/>
              <a:t> MONITORING</a:t>
            </a:r>
            <a:endParaRPr lang="en-US" sz="1600" dirty="0"/>
          </a:p>
        </p:txBody>
      </p:sp>
    </p:spTree>
    <p:extLst>
      <p:ext uri="{BB962C8B-B14F-4D97-AF65-F5344CB8AC3E}">
        <p14:creationId xmlns:p14="http://schemas.microsoft.com/office/powerpoint/2010/main" val="400820240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697090"/>
            <a:ext cx="6242050" cy="411499"/>
          </a:xfrm>
        </p:spPr>
        <p:txBody>
          <a:bodyPr>
            <a:noAutofit/>
          </a:bodyPr>
          <a:lstStyle/>
          <a:p>
            <a:pPr algn="l"/>
            <a:r>
              <a:rPr lang="en-US" sz="2000" dirty="0" smtClean="0"/>
              <a:t>32. Transparent resourcing of financial oversight.</a:t>
            </a:r>
            <a:endParaRPr lang="en-US" sz="2000" dirty="0"/>
          </a:p>
        </p:txBody>
      </p:sp>
      <p:sp>
        <p:nvSpPr>
          <p:cNvPr id="3" name="Content Placeholder 2"/>
          <p:cNvSpPr>
            <a:spLocks noGrp="1"/>
          </p:cNvSpPr>
          <p:nvPr>
            <p:ph idx="1"/>
          </p:nvPr>
        </p:nvSpPr>
        <p:spPr>
          <a:xfrm>
            <a:off x="342900" y="1450860"/>
            <a:ext cx="6172200" cy="3277541"/>
          </a:xfrm>
        </p:spPr>
        <p:txBody>
          <a:bodyPr>
            <a:noAutofit/>
          </a:bodyPr>
          <a:lstStyle/>
          <a:p>
            <a:pPr marL="0" lvl="0" indent="0">
              <a:buNone/>
            </a:pPr>
            <a:r>
              <a:rPr lang="en-NZ" sz="1400" dirty="0" smtClean="0"/>
              <a:t>How transparent is the resourcing and assessment practices of financial oversight agencies?</a:t>
            </a:r>
          </a:p>
          <a:p>
            <a:pPr marL="0" lvl="0" indent="0">
              <a:buNone/>
            </a:pPr>
            <a:r>
              <a:rPr lang="en-NZ" sz="1400" dirty="0" smtClean="0"/>
              <a:t>Guidance questions: </a:t>
            </a:r>
          </a:p>
          <a:p>
            <a:r>
              <a:rPr lang="en-NZ" sz="1200" dirty="0" smtClean="0"/>
              <a:t>Are </a:t>
            </a:r>
            <a:r>
              <a:rPr lang="en-NZ" sz="1200" dirty="0"/>
              <a:t>budgets for the RBNZ and other financial oversight agencies made publicly available in an accessible format? </a:t>
            </a:r>
            <a:endParaRPr lang="en-NZ" sz="1200" dirty="0" smtClean="0"/>
          </a:p>
          <a:p>
            <a:r>
              <a:rPr lang="en-NZ" sz="1200" dirty="0" smtClean="0"/>
              <a:t>In </a:t>
            </a:r>
            <a:r>
              <a:rPr lang="en-NZ" sz="1200" dirty="0"/>
              <a:t>practice, can citizens, civil society, and the media obtain detailed information including how oversight of financial and non-financial performance in the financial sector is resourced and </a:t>
            </a:r>
            <a:r>
              <a:rPr lang="en-NZ" sz="1200" dirty="0" smtClean="0"/>
              <a:t>assessed?</a:t>
            </a:r>
          </a:p>
          <a:p>
            <a:r>
              <a:rPr lang="en-NZ" sz="1200" dirty="0" smtClean="0"/>
              <a:t>Can they </a:t>
            </a:r>
            <a:r>
              <a:rPr lang="en-NZ" sz="1200" dirty="0"/>
              <a:t>see conclusions and resolutions or stronger integrity systems as a result of the assessment?  </a:t>
            </a:r>
          </a:p>
        </p:txBody>
      </p:sp>
      <p:graphicFrame>
        <p:nvGraphicFramePr>
          <p:cNvPr id="6" name="Table 5"/>
          <p:cNvGraphicFramePr>
            <a:graphicFrameLocks noGrp="1"/>
          </p:cNvGraphicFramePr>
          <p:nvPr>
            <p:extLst>
              <p:ext uri="{D42A27DB-BD31-4B8C-83A1-F6EECF244321}">
                <p14:modId xmlns:p14="http://schemas.microsoft.com/office/powerpoint/2010/main" val="3963571599"/>
              </p:ext>
            </p:extLst>
          </p:nvPr>
        </p:nvGraphicFramePr>
        <p:xfrm>
          <a:off x="342900" y="5672102"/>
          <a:ext cx="6172200" cy="3370909"/>
        </p:xfrm>
        <a:graphic>
          <a:graphicData uri="http://schemas.openxmlformats.org/drawingml/2006/table">
            <a:tbl>
              <a:tblPr firstRow="1" bandRow="1">
                <a:tableStyleId>{93296810-A885-4BE3-A3E7-6D5BEEA58F35}</a:tableStyleId>
              </a:tblPr>
              <a:tblGrid>
                <a:gridCol w="797243"/>
                <a:gridCol w="5374957"/>
              </a:tblGrid>
              <a:tr h="321321">
                <a:tc>
                  <a:txBody>
                    <a:bodyPr/>
                    <a:lstStyle/>
                    <a:p>
                      <a:pPr marL="0" marR="0">
                        <a:lnSpc>
                          <a:spcPct val="107000"/>
                        </a:lnSpc>
                        <a:spcBef>
                          <a:spcPts val="0"/>
                        </a:spcBef>
                        <a:spcAft>
                          <a:spcPts val="600"/>
                        </a:spcAft>
                      </a:pPr>
                      <a:r>
                        <a:rPr lang="en-NZ" sz="1200" dirty="0">
                          <a:effectLst/>
                        </a:rPr>
                        <a:t>Score</a:t>
                      </a:r>
                      <a:endParaRPr lang="en-NZ" sz="1200" dirty="0">
                        <a:effectLst/>
                        <a:latin typeface="Calibri"/>
                        <a:ea typeface="Calibri"/>
                        <a:cs typeface="Times New Roman"/>
                      </a:endParaRPr>
                    </a:p>
                  </a:txBody>
                  <a:tcPr marL="51435" marR="51435" marT="0" marB="0">
                    <a:lnL w="12700" cap="flat" cmpd="sng" algn="ctr">
                      <a:solidFill>
                        <a:srgbClr val="EEECE1">
                          <a:lumMod val="90000"/>
                        </a:srgbClr>
                      </a:solidFill>
                      <a:prstDash val="solid"/>
                      <a:round/>
                      <a:headEnd type="none" w="med" len="med"/>
                      <a:tailEnd type="none" w="med" len="med"/>
                    </a:lnL>
                    <a:lnR w="12700" cap="flat" cmpd="sng" algn="ctr">
                      <a:solidFill>
                        <a:srgbClr val="EEECE1">
                          <a:lumMod val="90000"/>
                        </a:srgbClr>
                      </a:solidFill>
                      <a:prstDash val="solid"/>
                      <a:round/>
                      <a:headEnd type="none" w="med" len="med"/>
                      <a:tailEnd type="none" w="med" len="med"/>
                    </a:lnR>
                    <a:lnT w="12700" cap="flat" cmpd="sng" algn="ctr">
                      <a:solidFill>
                        <a:srgbClr val="EEECE1">
                          <a:lumMod val="90000"/>
                        </a:srgbClr>
                      </a:solidFill>
                      <a:prstDash val="solid"/>
                      <a:round/>
                      <a:headEnd type="none" w="med" len="med"/>
                      <a:tailEnd type="none" w="med" len="med"/>
                    </a:lnT>
                    <a:lnB w="12700" cap="flat" cmpd="sng" algn="ctr">
                      <a:solidFill>
                        <a:srgbClr val="EEECE1">
                          <a:lumMod val="90000"/>
                        </a:srgbClr>
                      </a:solidFill>
                      <a:prstDash val="solid"/>
                      <a:round/>
                      <a:headEnd type="none" w="med" len="med"/>
                      <a:tailEnd type="none" w="med" len="med"/>
                    </a:lnB>
                    <a:solidFill>
                      <a:srgbClr val="948A54"/>
                    </a:solidFill>
                  </a:tcPr>
                </a:tc>
                <a:tc>
                  <a:txBody>
                    <a:bodyPr/>
                    <a:lstStyle/>
                    <a:p>
                      <a:pPr marL="0" marR="0">
                        <a:lnSpc>
                          <a:spcPct val="107000"/>
                        </a:lnSpc>
                        <a:spcBef>
                          <a:spcPts val="0"/>
                        </a:spcBef>
                        <a:spcAft>
                          <a:spcPts val="600"/>
                        </a:spcAft>
                      </a:pPr>
                      <a:r>
                        <a:rPr lang="en-NZ" sz="1200" dirty="0" smtClean="0">
                          <a:effectLst/>
                        </a:rPr>
                        <a:t>Assessment</a:t>
                      </a:r>
                      <a:endParaRPr lang="en-NZ" sz="1200" dirty="0">
                        <a:effectLst/>
                        <a:latin typeface="Calibri"/>
                        <a:ea typeface="Calibri"/>
                        <a:cs typeface="Times New Roman"/>
                      </a:endParaRPr>
                    </a:p>
                  </a:txBody>
                  <a:tcPr marL="51435" marR="51435" marT="0" marB="0">
                    <a:lnL w="12700" cap="flat" cmpd="sng" algn="ctr">
                      <a:solidFill>
                        <a:srgbClr val="EEECE1">
                          <a:lumMod val="90000"/>
                        </a:srgbClr>
                      </a:solidFill>
                      <a:prstDash val="solid"/>
                      <a:round/>
                      <a:headEnd type="none" w="med" len="med"/>
                      <a:tailEnd type="none" w="med" len="med"/>
                    </a:lnL>
                    <a:lnR w="12700" cap="flat" cmpd="sng" algn="ctr">
                      <a:solidFill>
                        <a:srgbClr val="EEECE1">
                          <a:lumMod val="90000"/>
                        </a:srgbClr>
                      </a:solidFill>
                      <a:prstDash val="solid"/>
                      <a:round/>
                      <a:headEnd type="none" w="med" len="med"/>
                      <a:tailEnd type="none" w="med" len="med"/>
                    </a:lnR>
                    <a:lnT w="12700" cap="flat" cmpd="sng" algn="ctr">
                      <a:solidFill>
                        <a:srgbClr val="EEECE1">
                          <a:lumMod val="90000"/>
                        </a:srgbClr>
                      </a:solidFill>
                      <a:prstDash val="solid"/>
                      <a:round/>
                      <a:headEnd type="none" w="med" len="med"/>
                      <a:tailEnd type="none" w="med" len="med"/>
                    </a:lnT>
                    <a:lnB w="12700" cap="flat" cmpd="sng" algn="ctr">
                      <a:solidFill>
                        <a:srgbClr val="EEECE1">
                          <a:lumMod val="90000"/>
                        </a:srgbClr>
                      </a:solidFill>
                      <a:prstDash val="solid"/>
                      <a:round/>
                      <a:headEnd type="none" w="med" len="med"/>
                      <a:tailEnd type="none" w="med" len="med"/>
                    </a:lnB>
                    <a:solidFill>
                      <a:srgbClr val="948A54"/>
                    </a:solidFill>
                  </a:tcPr>
                </a:tc>
              </a:tr>
              <a:tr h="321321">
                <a:tc>
                  <a:txBody>
                    <a:bodyPr/>
                    <a:lstStyle/>
                    <a:p>
                      <a:pPr marL="0" marR="0">
                        <a:lnSpc>
                          <a:spcPct val="107000"/>
                        </a:lnSpc>
                        <a:spcBef>
                          <a:spcPts val="0"/>
                        </a:spcBef>
                        <a:spcAft>
                          <a:spcPts val="600"/>
                        </a:spcAft>
                      </a:pPr>
                      <a:r>
                        <a:rPr lang="en-NZ" sz="1200" dirty="0">
                          <a:effectLst/>
                        </a:rPr>
                        <a:t>1</a:t>
                      </a:r>
                      <a:endParaRPr lang="en-NZ" sz="1200" dirty="0">
                        <a:effectLst/>
                        <a:latin typeface="Calibri"/>
                        <a:ea typeface="Calibri"/>
                        <a:cs typeface="Times New Roman"/>
                      </a:endParaRPr>
                    </a:p>
                  </a:txBody>
                  <a:tcPr marL="51435" marR="51435" marT="0" marB="0">
                    <a:lnL w="12700" cap="flat" cmpd="sng" algn="ctr">
                      <a:solidFill>
                        <a:srgbClr val="EEECE1">
                          <a:lumMod val="90000"/>
                        </a:srgbClr>
                      </a:solidFill>
                      <a:prstDash val="solid"/>
                      <a:round/>
                      <a:headEnd type="none" w="med" len="med"/>
                      <a:tailEnd type="none" w="med" len="med"/>
                    </a:lnL>
                    <a:lnR w="12700" cap="flat" cmpd="sng" algn="ctr">
                      <a:solidFill>
                        <a:srgbClr val="EEECE1">
                          <a:lumMod val="90000"/>
                        </a:srgbClr>
                      </a:solidFill>
                      <a:prstDash val="solid"/>
                      <a:round/>
                      <a:headEnd type="none" w="med" len="med"/>
                      <a:tailEnd type="none" w="med" len="med"/>
                    </a:lnR>
                    <a:lnT w="12700" cap="flat" cmpd="sng" algn="ctr">
                      <a:solidFill>
                        <a:srgbClr val="EEECE1">
                          <a:lumMod val="90000"/>
                        </a:srgbClr>
                      </a:solidFill>
                      <a:prstDash val="solid"/>
                      <a:round/>
                      <a:headEnd type="none" w="med" len="med"/>
                      <a:tailEnd type="none" w="med" len="med"/>
                    </a:lnT>
                    <a:lnB w="12700" cap="flat" cmpd="sng" algn="ctr">
                      <a:solidFill>
                        <a:srgbClr val="EEECE1">
                          <a:lumMod val="90000"/>
                        </a:srgbClr>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Very weak: Budgeting</a:t>
                      </a:r>
                      <a:r>
                        <a:rPr lang="en-NZ" sz="1100" b="0" dirty="0">
                          <a:solidFill>
                            <a:srgbClr val="000000"/>
                          </a:solidFill>
                          <a:effectLst/>
                          <a:latin typeface="Calibri"/>
                          <a:ea typeface="Calibri"/>
                          <a:cs typeface="Times New Roman"/>
                        </a:rPr>
                        <a:t>, monitoring, reporting and evaluation across the financial system for corruption prevention is narrowly scoped</a:t>
                      </a:r>
                    </a:p>
                  </a:txBody>
                  <a:tcPr marL="68580" marR="68580" marT="0" marB="0">
                    <a:lnL w="12700" cap="flat" cmpd="sng" algn="ctr">
                      <a:solidFill>
                        <a:srgbClr val="EEECE1">
                          <a:lumMod val="90000"/>
                        </a:srgbClr>
                      </a:solidFill>
                      <a:prstDash val="solid"/>
                      <a:round/>
                      <a:headEnd type="none" w="med" len="med"/>
                      <a:tailEnd type="none" w="med" len="med"/>
                    </a:lnL>
                    <a:lnR w="12700" cap="flat" cmpd="sng" algn="ctr">
                      <a:solidFill>
                        <a:srgbClr val="EEECE1">
                          <a:lumMod val="90000"/>
                        </a:srgbClr>
                      </a:solidFill>
                      <a:prstDash val="solid"/>
                      <a:round/>
                      <a:headEnd type="none" w="med" len="med"/>
                      <a:tailEnd type="none" w="med" len="med"/>
                    </a:lnR>
                    <a:lnT w="12700" cap="flat" cmpd="sng" algn="ctr">
                      <a:solidFill>
                        <a:srgbClr val="EEECE1">
                          <a:lumMod val="90000"/>
                        </a:srgbClr>
                      </a:solidFill>
                      <a:prstDash val="solid"/>
                      <a:round/>
                      <a:headEnd type="none" w="med" len="med"/>
                      <a:tailEnd type="none" w="med" len="med"/>
                    </a:lnT>
                    <a:lnB w="12700" cap="flat" cmpd="sng" algn="ctr">
                      <a:solidFill>
                        <a:srgbClr val="EEECE1">
                          <a:lumMod val="90000"/>
                        </a:srgbClr>
                      </a:solidFill>
                      <a:prstDash val="solid"/>
                      <a:round/>
                      <a:headEnd type="none" w="med" len="med"/>
                      <a:tailEnd type="none" w="med" len="med"/>
                    </a:lnB>
                    <a:solidFill>
                      <a:srgbClr val="FFFFFF"/>
                    </a:solidFill>
                  </a:tcPr>
                </a:tc>
              </a:tr>
              <a:tr h="321321">
                <a:tc>
                  <a:txBody>
                    <a:bodyPr/>
                    <a:lstStyle/>
                    <a:p>
                      <a:pPr marL="0" marR="0">
                        <a:lnSpc>
                          <a:spcPct val="107000"/>
                        </a:lnSpc>
                        <a:spcBef>
                          <a:spcPts val="0"/>
                        </a:spcBef>
                        <a:spcAft>
                          <a:spcPts val="600"/>
                        </a:spcAft>
                      </a:pPr>
                      <a:r>
                        <a:rPr lang="en-NZ" sz="1200" dirty="0">
                          <a:effectLst/>
                        </a:rPr>
                        <a:t>2</a:t>
                      </a:r>
                      <a:endParaRPr lang="en-NZ" sz="1200" dirty="0">
                        <a:effectLst/>
                        <a:latin typeface="Calibri"/>
                        <a:ea typeface="Calibri"/>
                        <a:cs typeface="Times New Roman"/>
                      </a:endParaRPr>
                    </a:p>
                  </a:txBody>
                  <a:tcPr marL="51435" marR="51435" marT="0" marB="0">
                    <a:lnL w="12700" cap="flat" cmpd="sng" algn="ctr">
                      <a:solidFill>
                        <a:srgbClr val="EEECE1">
                          <a:lumMod val="90000"/>
                        </a:srgbClr>
                      </a:solidFill>
                      <a:prstDash val="solid"/>
                      <a:round/>
                      <a:headEnd type="none" w="med" len="med"/>
                      <a:tailEnd type="none" w="med" len="med"/>
                    </a:lnL>
                    <a:lnR w="12700" cap="flat" cmpd="sng" algn="ctr">
                      <a:solidFill>
                        <a:srgbClr val="EEECE1">
                          <a:lumMod val="90000"/>
                        </a:srgbClr>
                      </a:solidFill>
                      <a:prstDash val="solid"/>
                      <a:round/>
                      <a:headEnd type="none" w="med" len="med"/>
                      <a:tailEnd type="none" w="med" len="med"/>
                    </a:lnR>
                    <a:lnT w="12700" cap="flat" cmpd="sng" algn="ctr">
                      <a:solidFill>
                        <a:srgbClr val="EEECE1">
                          <a:lumMod val="90000"/>
                        </a:srgbClr>
                      </a:solidFill>
                      <a:prstDash val="solid"/>
                      <a:round/>
                      <a:headEnd type="none" w="med" len="med"/>
                      <a:tailEnd type="none" w="med" len="med"/>
                    </a:lnT>
                    <a:lnB w="12700" cap="flat" cmpd="sng" algn="ctr">
                      <a:solidFill>
                        <a:srgbClr val="EEECE1">
                          <a:lumMod val="90000"/>
                        </a:srgbClr>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Weak: Budgets </a:t>
                      </a:r>
                      <a:r>
                        <a:rPr lang="en-NZ" sz="1100" b="0" dirty="0">
                          <a:solidFill>
                            <a:srgbClr val="000000"/>
                          </a:solidFill>
                          <a:effectLst/>
                          <a:latin typeface="Calibri"/>
                          <a:ea typeface="Calibri"/>
                          <a:cs typeface="Times New Roman"/>
                        </a:rPr>
                        <a:t>of government financial organisations are sometimes </a:t>
                      </a:r>
                      <a:r>
                        <a:rPr lang="en-NZ" sz="1100" b="0" dirty="0" smtClean="0">
                          <a:solidFill>
                            <a:srgbClr val="000000"/>
                          </a:solidFill>
                          <a:effectLst/>
                          <a:latin typeface="Calibri"/>
                          <a:ea typeface="Calibri"/>
                          <a:cs typeface="Times New Roman"/>
                        </a:rPr>
                        <a:t>available.</a:t>
                      </a:r>
                      <a:r>
                        <a:rPr lang="en-NZ" sz="1100" b="0" baseline="0" dirty="0" smtClean="0">
                          <a:solidFill>
                            <a:srgbClr val="000000"/>
                          </a:solidFill>
                          <a:effectLst/>
                          <a:latin typeface="Calibri"/>
                          <a:ea typeface="Calibri"/>
                          <a:cs typeface="Times New Roman"/>
                        </a:rPr>
                        <a:t> M</a:t>
                      </a:r>
                      <a:r>
                        <a:rPr lang="en-NZ" sz="1100" b="0" dirty="0" smtClean="0">
                          <a:solidFill>
                            <a:srgbClr val="000000"/>
                          </a:solidFill>
                          <a:effectLst/>
                          <a:latin typeface="Calibri"/>
                          <a:ea typeface="Calibri"/>
                          <a:cs typeface="Times New Roman"/>
                        </a:rPr>
                        <a:t>onitoring</a:t>
                      </a:r>
                      <a:r>
                        <a:rPr lang="en-NZ" sz="1100" b="0" dirty="0">
                          <a:solidFill>
                            <a:srgbClr val="000000"/>
                          </a:solidFill>
                          <a:effectLst/>
                          <a:latin typeface="Calibri"/>
                          <a:ea typeface="Calibri"/>
                          <a:cs typeface="Times New Roman"/>
                        </a:rPr>
                        <a:t>, reporting and evaluation of corruption prevention is carried out across the financial system  </a:t>
                      </a:r>
                    </a:p>
                  </a:txBody>
                  <a:tcPr marL="68580" marR="68580" marT="0" marB="0">
                    <a:lnL w="12700" cap="flat" cmpd="sng" algn="ctr">
                      <a:solidFill>
                        <a:srgbClr val="EEECE1">
                          <a:lumMod val="90000"/>
                        </a:srgbClr>
                      </a:solidFill>
                      <a:prstDash val="solid"/>
                      <a:round/>
                      <a:headEnd type="none" w="med" len="med"/>
                      <a:tailEnd type="none" w="med" len="med"/>
                    </a:lnL>
                    <a:lnR w="12700" cap="flat" cmpd="sng" algn="ctr">
                      <a:solidFill>
                        <a:srgbClr val="EEECE1">
                          <a:lumMod val="90000"/>
                        </a:srgbClr>
                      </a:solidFill>
                      <a:prstDash val="solid"/>
                      <a:round/>
                      <a:headEnd type="none" w="med" len="med"/>
                      <a:tailEnd type="none" w="med" len="med"/>
                    </a:lnR>
                    <a:lnT w="12700" cap="flat" cmpd="sng" algn="ctr">
                      <a:solidFill>
                        <a:srgbClr val="EEECE1">
                          <a:lumMod val="90000"/>
                        </a:srgbClr>
                      </a:solidFill>
                      <a:prstDash val="solid"/>
                      <a:round/>
                      <a:headEnd type="none" w="med" len="med"/>
                      <a:tailEnd type="none" w="med" len="med"/>
                    </a:lnT>
                    <a:lnB w="12700" cap="flat" cmpd="sng" algn="ctr">
                      <a:solidFill>
                        <a:srgbClr val="EEECE1">
                          <a:lumMod val="90000"/>
                        </a:srgbClr>
                      </a:solidFill>
                      <a:prstDash val="solid"/>
                      <a:round/>
                      <a:headEnd type="none" w="med" len="med"/>
                      <a:tailEnd type="none" w="med" len="med"/>
                    </a:lnB>
                    <a:solidFill>
                      <a:srgbClr val="FFFFFF"/>
                    </a:solidFill>
                  </a:tcPr>
                </a:tc>
              </a:tr>
              <a:tr h="321321">
                <a:tc>
                  <a:txBody>
                    <a:bodyPr/>
                    <a:lstStyle/>
                    <a:p>
                      <a:pPr marL="0" marR="0">
                        <a:lnSpc>
                          <a:spcPct val="107000"/>
                        </a:lnSpc>
                        <a:spcBef>
                          <a:spcPts val="0"/>
                        </a:spcBef>
                        <a:spcAft>
                          <a:spcPts val="600"/>
                        </a:spcAft>
                      </a:pPr>
                      <a:r>
                        <a:rPr lang="en-NZ" sz="1200">
                          <a:effectLst/>
                        </a:rPr>
                        <a:t>3</a:t>
                      </a:r>
                      <a:endParaRPr lang="en-NZ" sz="1200">
                        <a:effectLst/>
                        <a:latin typeface="Calibri"/>
                        <a:ea typeface="Calibri"/>
                        <a:cs typeface="Times New Roman"/>
                      </a:endParaRPr>
                    </a:p>
                  </a:txBody>
                  <a:tcPr marL="51435" marR="51435" marT="0" marB="0">
                    <a:lnL w="12700" cap="flat" cmpd="sng" algn="ctr">
                      <a:solidFill>
                        <a:srgbClr val="EEECE1">
                          <a:lumMod val="90000"/>
                        </a:srgbClr>
                      </a:solidFill>
                      <a:prstDash val="solid"/>
                      <a:round/>
                      <a:headEnd type="none" w="med" len="med"/>
                      <a:tailEnd type="none" w="med" len="med"/>
                    </a:lnL>
                    <a:lnR w="12700" cap="flat" cmpd="sng" algn="ctr">
                      <a:solidFill>
                        <a:srgbClr val="EEECE1">
                          <a:lumMod val="90000"/>
                        </a:srgbClr>
                      </a:solidFill>
                      <a:prstDash val="solid"/>
                      <a:round/>
                      <a:headEnd type="none" w="med" len="med"/>
                      <a:tailEnd type="none" w="med" len="med"/>
                    </a:lnR>
                    <a:lnT w="12700" cap="flat" cmpd="sng" algn="ctr">
                      <a:solidFill>
                        <a:srgbClr val="EEECE1">
                          <a:lumMod val="90000"/>
                        </a:srgbClr>
                      </a:solidFill>
                      <a:prstDash val="solid"/>
                      <a:round/>
                      <a:headEnd type="none" w="med" len="med"/>
                      <a:tailEnd type="none" w="med" len="med"/>
                    </a:lnT>
                    <a:lnB w="12700" cap="flat" cmpd="sng" algn="ctr">
                      <a:solidFill>
                        <a:srgbClr val="EEECE1">
                          <a:lumMod val="90000"/>
                        </a:srgbClr>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Moderate: Monitoring</a:t>
                      </a:r>
                      <a:r>
                        <a:rPr lang="en-NZ" sz="1100" b="0" dirty="0">
                          <a:solidFill>
                            <a:srgbClr val="000000"/>
                          </a:solidFill>
                          <a:effectLst/>
                          <a:latin typeface="Calibri"/>
                          <a:ea typeface="Calibri"/>
                          <a:cs typeface="Times New Roman"/>
                        </a:rPr>
                        <a:t>, reporting and evaluation of corruption prevention is carried out across the financial system with some transparency of budgets and findings, including some follow-through to address gaps</a:t>
                      </a:r>
                    </a:p>
                  </a:txBody>
                  <a:tcPr marL="68580" marR="68580" marT="0" marB="0">
                    <a:lnL w="12700" cap="flat" cmpd="sng" algn="ctr">
                      <a:solidFill>
                        <a:srgbClr val="EEECE1">
                          <a:lumMod val="90000"/>
                        </a:srgbClr>
                      </a:solidFill>
                      <a:prstDash val="solid"/>
                      <a:round/>
                      <a:headEnd type="none" w="med" len="med"/>
                      <a:tailEnd type="none" w="med" len="med"/>
                    </a:lnL>
                    <a:lnR w="12700" cap="flat" cmpd="sng" algn="ctr">
                      <a:solidFill>
                        <a:srgbClr val="EEECE1">
                          <a:lumMod val="90000"/>
                        </a:srgbClr>
                      </a:solidFill>
                      <a:prstDash val="solid"/>
                      <a:round/>
                      <a:headEnd type="none" w="med" len="med"/>
                      <a:tailEnd type="none" w="med" len="med"/>
                    </a:lnR>
                    <a:lnT w="12700" cap="flat" cmpd="sng" algn="ctr">
                      <a:solidFill>
                        <a:srgbClr val="EEECE1">
                          <a:lumMod val="90000"/>
                        </a:srgbClr>
                      </a:solidFill>
                      <a:prstDash val="solid"/>
                      <a:round/>
                      <a:headEnd type="none" w="med" len="med"/>
                      <a:tailEnd type="none" w="med" len="med"/>
                    </a:lnT>
                    <a:lnB w="12700" cap="flat" cmpd="sng" algn="ctr">
                      <a:solidFill>
                        <a:srgbClr val="EEECE1">
                          <a:lumMod val="90000"/>
                        </a:srgbClr>
                      </a:solidFill>
                      <a:prstDash val="solid"/>
                      <a:round/>
                      <a:headEnd type="none" w="med" len="med"/>
                      <a:tailEnd type="none" w="med" len="med"/>
                    </a:lnB>
                    <a:solidFill>
                      <a:srgbClr val="FFFFFF"/>
                    </a:solidFill>
                  </a:tcPr>
                </a:tc>
              </a:tr>
              <a:tr h="329167">
                <a:tc>
                  <a:txBody>
                    <a:bodyPr/>
                    <a:lstStyle/>
                    <a:p>
                      <a:pPr marL="0" marR="0">
                        <a:lnSpc>
                          <a:spcPct val="107000"/>
                        </a:lnSpc>
                        <a:spcBef>
                          <a:spcPts val="0"/>
                        </a:spcBef>
                        <a:spcAft>
                          <a:spcPts val="600"/>
                        </a:spcAft>
                      </a:pPr>
                      <a:r>
                        <a:rPr lang="en-NZ" sz="1200" dirty="0">
                          <a:effectLst/>
                        </a:rPr>
                        <a:t>4</a:t>
                      </a:r>
                      <a:endParaRPr lang="en-NZ" sz="1200" dirty="0">
                        <a:effectLst/>
                        <a:latin typeface="Calibri"/>
                        <a:ea typeface="Calibri"/>
                        <a:cs typeface="Times New Roman"/>
                      </a:endParaRPr>
                    </a:p>
                  </a:txBody>
                  <a:tcPr marL="51435" marR="51435" marT="0" marB="0">
                    <a:lnL w="12700" cap="flat" cmpd="sng" algn="ctr">
                      <a:solidFill>
                        <a:srgbClr val="EEECE1">
                          <a:lumMod val="90000"/>
                        </a:srgbClr>
                      </a:solidFill>
                      <a:prstDash val="solid"/>
                      <a:round/>
                      <a:headEnd type="none" w="med" len="med"/>
                      <a:tailEnd type="none" w="med" len="med"/>
                    </a:lnL>
                    <a:lnR w="12700" cap="flat" cmpd="sng" algn="ctr">
                      <a:solidFill>
                        <a:srgbClr val="EEECE1">
                          <a:lumMod val="90000"/>
                        </a:srgbClr>
                      </a:solidFill>
                      <a:prstDash val="solid"/>
                      <a:round/>
                      <a:headEnd type="none" w="med" len="med"/>
                      <a:tailEnd type="none" w="med" len="med"/>
                    </a:lnR>
                    <a:lnT w="12700" cap="flat" cmpd="sng" algn="ctr">
                      <a:solidFill>
                        <a:srgbClr val="EEECE1">
                          <a:lumMod val="90000"/>
                        </a:srgbClr>
                      </a:solidFill>
                      <a:prstDash val="solid"/>
                      <a:round/>
                      <a:headEnd type="none" w="med" len="med"/>
                      <a:tailEnd type="none" w="med" len="med"/>
                    </a:lnT>
                    <a:lnB w="12700" cap="flat" cmpd="sng" algn="ctr">
                      <a:solidFill>
                        <a:srgbClr val="EEECE1">
                          <a:lumMod val="90000"/>
                        </a:srgbClr>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Strong: Monitoring</a:t>
                      </a:r>
                      <a:r>
                        <a:rPr lang="en-NZ" sz="1100" b="0" dirty="0">
                          <a:solidFill>
                            <a:srgbClr val="000000"/>
                          </a:solidFill>
                          <a:effectLst/>
                          <a:latin typeface="Calibri"/>
                          <a:ea typeface="Calibri"/>
                          <a:cs typeface="Times New Roman"/>
                        </a:rPr>
                        <a:t>, reporting and evaluation of corruption prevention is carried out across the financial system with transparency of budgeting by public organisations and some transparency of findings to the public, stakeholders, government and industry. Gaps are acknowledged and steps to address them are specified and adopted. </a:t>
                      </a:r>
                    </a:p>
                  </a:txBody>
                  <a:tcPr marL="68580" marR="68580" marT="0" marB="0">
                    <a:lnL w="12700" cap="flat" cmpd="sng" algn="ctr">
                      <a:solidFill>
                        <a:srgbClr val="EEECE1">
                          <a:lumMod val="90000"/>
                        </a:srgbClr>
                      </a:solidFill>
                      <a:prstDash val="solid"/>
                      <a:round/>
                      <a:headEnd type="none" w="med" len="med"/>
                      <a:tailEnd type="none" w="med" len="med"/>
                    </a:lnL>
                    <a:lnR w="12700" cap="flat" cmpd="sng" algn="ctr">
                      <a:solidFill>
                        <a:srgbClr val="EEECE1">
                          <a:lumMod val="90000"/>
                        </a:srgbClr>
                      </a:solidFill>
                      <a:prstDash val="solid"/>
                      <a:round/>
                      <a:headEnd type="none" w="med" len="med"/>
                      <a:tailEnd type="none" w="med" len="med"/>
                    </a:lnR>
                    <a:lnT w="12700" cap="flat" cmpd="sng" algn="ctr">
                      <a:solidFill>
                        <a:srgbClr val="EEECE1">
                          <a:lumMod val="90000"/>
                        </a:srgbClr>
                      </a:solidFill>
                      <a:prstDash val="solid"/>
                      <a:round/>
                      <a:headEnd type="none" w="med" len="med"/>
                      <a:tailEnd type="none" w="med" len="med"/>
                    </a:lnT>
                    <a:lnB w="12700" cap="flat" cmpd="sng" algn="ctr">
                      <a:solidFill>
                        <a:srgbClr val="EEECE1">
                          <a:lumMod val="90000"/>
                        </a:srgbClr>
                      </a:solidFill>
                      <a:prstDash val="solid"/>
                      <a:round/>
                      <a:headEnd type="none" w="med" len="med"/>
                      <a:tailEnd type="none" w="med" len="med"/>
                    </a:lnB>
                    <a:solidFill>
                      <a:srgbClr val="FFFFFF"/>
                    </a:solidFill>
                  </a:tcPr>
                </a:tc>
              </a:tr>
              <a:tr h="436591">
                <a:tc>
                  <a:txBody>
                    <a:bodyPr/>
                    <a:lstStyle/>
                    <a:p>
                      <a:pPr marL="0" marR="0">
                        <a:lnSpc>
                          <a:spcPct val="107000"/>
                        </a:lnSpc>
                        <a:spcBef>
                          <a:spcPts val="0"/>
                        </a:spcBef>
                        <a:spcAft>
                          <a:spcPts val="600"/>
                        </a:spcAft>
                      </a:pPr>
                      <a:r>
                        <a:rPr lang="en-NZ" sz="1200">
                          <a:effectLst/>
                        </a:rPr>
                        <a:t>5</a:t>
                      </a:r>
                      <a:endParaRPr lang="en-NZ" sz="1200">
                        <a:effectLst/>
                        <a:latin typeface="Calibri"/>
                        <a:ea typeface="Calibri"/>
                        <a:cs typeface="Times New Roman"/>
                      </a:endParaRPr>
                    </a:p>
                  </a:txBody>
                  <a:tcPr marL="51435" marR="51435" marT="0" marB="0">
                    <a:lnL w="12700" cap="flat" cmpd="sng" algn="ctr">
                      <a:solidFill>
                        <a:srgbClr val="EEECE1">
                          <a:lumMod val="90000"/>
                        </a:srgbClr>
                      </a:solidFill>
                      <a:prstDash val="solid"/>
                      <a:round/>
                      <a:headEnd type="none" w="med" len="med"/>
                      <a:tailEnd type="none" w="med" len="med"/>
                    </a:lnL>
                    <a:lnR w="12700" cap="flat" cmpd="sng" algn="ctr">
                      <a:solidFill>
                        <a:srgbClr val="EEECE1">
                          <a:lumMod val="90000"/>
                        </a:srgbClr>
                      </a:solidFill>
                      <a:prstDash val="solid"/>
                      <a:round/>
                      <a:headEnd type="none" w="med" len="med"/>
                      <a:tailEnd type="none" w="med" len="med"/>
                    </a:lnR>
                    <a:lnT w="12700" cap="flat" cmpd="sng" algn="ctr">
                      <a:solidFill>
                        <a:srgbClr val="EEECE1">
                          <a:lumMod val="90000"/>
                        </a:srgbClr>
                      </a:solidFill>
                      <a:prstDash val="solid"/>
                      <a:round/>
                      <a:headEnd type="none" w="med" len="med"/>
                      <a:tailEnd type="none" w="med" len="med"/>
                    </a:lnT>
                    <a:lnB w="12700" cap="flat" cmpd="sng" algn="ctr">
                      <a:solidFill>
                        <a:srgbClr val="EEECE1">
                          <a:lumMod val="90000"/>
                        </a:srgbClr>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Very strong: There </a:t>
                      </a:r>
                      <a:r>
                        <a:rPr lang="en-NZ" sz="1100" b="0" dirty="0">
                          <a:solidFill>
                            <a:srgbClr val="000000"/>
                          </a:solidFill>
                          <a:effectLst/>
                          <a:latin typeface="Calibri"/>
                          <a:ea typeface="Calibri"/>
                          <a:cs typeface="Times New Roman"/>
                        </a:rPr>
                        <a:t>is promotion of the involvement of the financial system in processes such as corporate social responsibility, open budgeting of government owned agencies and other reporting as a means of ensuring it is building strong integrity systems. This is backed up by system-wide monitoring, reporting and evaluation of corruption prevention, the transparency of reporting findings to the public, stakeholders, government and industry. Gaps are acknowledged and steps to address them are specified and adopted. </a:t>
                      </a:r>
                    </a:p>
                  </a:txBody>
                  <a:tcPr marL="68580" marR="68580" marT="0" marB="0">
                    <a:lnL w="12700" cap="flat" cmpd="sng" algn="ctr">
                      <a:solidFill>
                        <a:srgbClr val="EEECE1">
                          <a:lumMod val="90000"/>
                        </a:srgbClr>
                      </a:solidFill>
                      <a:prstDash val="solid"/>
                      <a:round/>
                      <a:headEnd type="none" w="med" len="med"/>
                      <a:tailEnd type="none" w="med" len="med"/>
                    </a:lnL>
                    <a:lnR w="12700" cap="flat" cmpd="sng" algn="ctr">
                      <a:solidFill>
                        <a:srgbClr val="EEECE1">
                          <a:lumMod val="90000"/>
                        </a:srgbClr>
                      </a:solidFill>
                      <a:prstDash val="solid"/>
                      <a:round/>
                      <a:headEnd type="none" w="med" len="med"/>
                      <a:tailEnd type="none" w="med" len="med"/>
                    </a:lnR>
                    <a:lnT w="12700" cap="flat" cmpd="sng" algn="ctr">
                      <a:solidFill>
                        <a:srgbClr val="EEECE1">
                          <a:lumMod val="90000"/>
                        </a:srgbClr>
                      </a:solidFill>
                      <a:prstDash val="solid"/>
                      <a:round/>
                      <a:headEnd type="none" w="med" len="med"/>
                      <a:tailEnd type="none" w="med" len="med"/>
                    </a:lnT>
                    <a:lnB w="12700" cap="flat" cmpd="sng" algn="ctr">
                      <a:solidFill>
                        <a:srgbClr val="EEECE1">
                          <a:lumMod val="90000"/>
                        </a:srgbClr>
                      </a:solidFill>
                      <a:prstDash val="solid"/>
                      <a:round/>
                      <a:headEnd type="none" w="med" len="med"/>
                      <a:tailEnd type="none" w="med" len="med"/>
                    </a:lnB>
                    <a:solidFill>
                      <a:srgbClr val="FFFFFF"/>
                    </a:solidFill>
                  </a:tcPr>
                </a:tc>
              </a:tr>
            </a:tbl>
          </a:graphicData>
        </a:graphic>
      </p:graphicFrame>
      <p:sp>
        <p:nvSpPr>
          <p:cNvPr id="8" name="Title 1"/>
          <p:cNvSpPr txBox="1">
            <a:spLocks/>
          </p:cNvSpPr>
          <p:nvPr/>
        </p:nvSpPr>
        <p:spPr>
          <a:xfrm>
            <a:off x="342900" y="284321"/>
            <a:ext cx="6172200" cy="345544"/>
          </a:xfrm>
          <a:prstGeom prst="rect">
            <a:avLst/>
          </a:prstGeom>
          <a:solidFill>
            <a:schemeClr val="bg2">
              <a:lumMod val="50000"/>
            </a:schemeClr>
          </a:solidFill>
          <a:ln>
            <a:solidFill>
              <a:srgbClr val="948A54"/>
            </a:solidFill>
          </a:ln>
        </p:spPr>
        <p:style>
          <a:lnRef idx="2">
            <a:schemeClr val="accent6">
              <a:shade val="50000"/>
            </a:schemeClr>
          </a:lnRef>
          <a:fillRef idx="1">
            <a:schemeClr val="accent6"/>
          </a:fillRef>
          <a:effectRef idx="0">
            <a:schemeClr val="accent6"/>
          </a:effectRef>
          <a:fontRef idx="minor">
            <a:schemeClr val="lt1"/>
          </a:fontRef>
        </p:style>
        <p:txBody>
          <a:bodyPr vert="horz" lIns="91440" tIns="45720" rIns="91440" bIns="45720" rtlCol="0" anchor="ctr">
            <a:no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600" dirty="0" smtClean="0"/>
              <a:t>ASSESSMENT QUESTIONS </a:t>
            </a:r>
            <a:r>
              <a:rPr lang="mr-IN" sz="1600" dirty="0" smtClean="0"/>
              <a:t>–</a:t>
            </a:r>
            <a:r>
              <a:rPr lang="en-US" sz="1600" dirty="0" smtClean="0"/>
              <a:t> MONITORING</a:t>
            </a:r>
            <a:endParaRPr lang="en-US" sz="1600" dirty="0"/>
          </a:p>
        </p:txBody>
      </p:sp>
    </p:spTree>
    <p:extLst>
      <p:ext uri="{BB962C8B-B14F-4D97-AF65-F5344CB8AC3E}">
        <p14:creationId xmlns:p14="http://schemas.microsoft.com/office/powerpoint/2010/main" val="400820240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868386"/>
            <a:ext cx="6172200" cy="485867"/>
          </a:xfrm>
          <a:ln>
            <a:noFill/>
          </a:ln>
        </p:spPr>
        <p:txBody>
          <a:bodyPr>
            <a:noAutofit/>
          </a:bodyPr>
          <a:lstStyle/>
          <a:p>
            <a:r>
              <a:rPr lang="en-US" sz="2000" dirty="0" smtClean="0"/>
              <a:t>Survey questions for financial </a:t>
            </a:r>
            <a:r>
              <a:rPr lang="en-US" sz="2000" dirty="0" err="1" smtClean="0"/>
              <a:t>organisations</a:t>
            </a:r>
            <a:endParaRPr lang="en-US" sz="2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636493554"/>
              </p:ext>
            </p:extLst>
          </p:nvPr>
        </p:nvGraphicFramePr>
        <p:xfrm>
          <a:off x="342900" y="1956694"/>
          <a:ext cx="6172200" cy="4036414"/>
        </p:xfrm>
        <a:graphic>
          <a:graphicData uri="http://schemas.openxmlformats.org/drawingml/2006/table">
            <a:tbl>
              <a:tblPr firstRow="1" bandRow="1">
                <a:tableStyleId>{912C8C85-51F0-491E-9774-3900AFEF0FD7}</a:tableStyleId>
              </a:tblPr>
              <a:tblGrid>
                <a:gridCol w="717550"/>
                <a:gridCol w="5454650"/>
              </a:tblGrid>
              <a:tr h="535658">
                <a:tc>
                  <a:txBody>
                    <a:bodyPr/>
                    <a:lstStyle/>
                    <a:p>
                      <a:pPr marL="0" marR="0">
                        <a:lnSpc>
                          <a:spcPct val="107000"/>
                        </a:lnSpc>
                        <a:spcBef>
                          <a:spcPts val="600"/>
                        </a:spcBef>
                        <a:spcAft>
                          <a:spcPts val="600"/>
                        </a:spcAft>
                      </a:pPr>
                      <a:r>
                        <a:rPr lang="en-NZ" sz="1400" dirty="0">
                          <a:effectLst/>
                        </a:rPr>
                        <a:t> </a:t>
                      </a:r>
                      <a:endParaRPr lang="en-NZ" sz="1400" dirty="0">
                        <a:effectLst/>
                        <a:latin typeface="Calibri"/>
                        <a:ea typeface="Calibri"/>
                        <a:cs typeface="Times New Roman"/>
                      </a:endParaRPr>
                    </a:p>
                  </a:txBody>
                  <a:tcPr marL="51435" marR="51435" marT="0" marB="0">
                    <a:lnL w="12700" cap="flat" cmpd="sng" algn="ctr">
                      <a:solidFill>
                        <a:srgbClr val="EEECE1">
                          <a:lumMod val="90000"/>
                        </a:srgbClr>
                      </a:solidFill>
                      <a:prstDash val="solid"/>
                      <a:round/>
                      <a:headEnd type="none" w="med" len="med"/>
                      <a:tailEnd type="none" w="med" len="med"/>
                    </a:lnL>
                    <a:lnR w="12700" cap="flat" cmpd="sng" algn="ctr">
                      <a:solidFill>
                        <a:srgbClr val="EEECE1">
                          <a:lumMod val="90000"/>
                        </a:srgbClr>
                      </a:solidFill>
                      <a:prstDash val="solid"/>
                      <a:round/>
                      <a:headEnd type="none" w="med" len="med"/>
                      <a:tailEnd type="none" w="med" len="med"/>
                    </a:lnR>
                    <a:lnT w="12700" cap="flat" cmpd="sng" algn="ctr">
                      <a:solidFill>
                        <a:srgbClr val="EEECE1">
                          <a:lumMod val="90000"/>
                        </a:srgbClr>
                      </a:solidFill>
                      <a:prstDash val="solid"/>
                      <a:round/>
                      <a:headEnd type="none" w="med" len="med"/>
                      <a:tailEnd type="none" w="med" len="med"/>
                    </a:lnT>
                    <a:lnB w="12700" cap="flat" cmpd="sng" algn="ctr">
                      <a:solidFill>
                        <a:srgbClr val="EEECE1">
                          <a:lumMod val="90000"/>
                        </a:srgbClr>
                      </a:solidFill>
                      <a:prstDash val="solid"/>
                      <a:round/>
                      <a:headEnd type="none" w="med" len="med"/>
                      <a:tailEnd type="none" w="med" len="med"/>
                    </a:lnB>
                    <a:solidFill>
                      <a:srgbClr val="948A54"/>
                    </a:solidFill>
                  </a:tcPr>
                </a:tc>
                <a:tc>
                  <a:txBody>
                    <a:bodyPr/>
                    <a:lstStyle/>
                    <a:p>
                      <a:pPr marL="0" marR="0">
                        <a:lnSpc>
                          <a:spcPct val="107000"/>
                        </a:lnSpc>
                        <a:spcBef>
                          <a:spcPts val="600"/>
                        </a:spcBef>
                        <a:spcAft>
                          <a:spcPts val="600"/>
                        </a:spcAft>
                      </a:pPr>
                      <a:r>
                        <a:rPr lang="en-NZ" sz="1400" dirty="0" smtClean="0">
                          <a:effectLst/>
                        </a:rPr>
                        <a:t>QUESTIONS</a:t>
                      </a:r>
                      <a:endParaRPr lang="en-NZ" sz="1400" dirty="0">
                        <a:effectLst/>
                        <a:latin typeface="Calibri"/>
                        <a:ea typeface="Calibri"/>
                        <a:cs typeface="Times New Roman"/>
                      </a:endParaRPr>
                    </a:p>
                  </a:txBody>
                  <a:tcPr marL="51435" marR="51435" marT="0" marB="0">
                    <a:lnL w="12700" cap="flat" cmpd="sng" algn="ctr">
                      <a:solidFill>
                        <a:srgbClr val="EEECE1">
                          <a:lumMod val="90000"/>
                        </a:srgbClr>
                      </a:solidFill>
                      <a:prstDash val="solid"/>
                      <a:round/>
                      <a:headEnd type="none" w="med" len="med"/>
                      <a:tailEnd type="none" w="med" len="med"/>
                    </a:lnL>
                    <a:lnR w="12700" cap="flat" cmpd="sng" algn="ctr">
                      <a:solidFill>
                        <a:srgbClr val="EEECE1">
                          <a:lumMod val="90000"/>
                        </a:srgbClr>
                      </a:solidFill>
                      <a:prstDash val="solid"/>
                      <a:round/>
                      <a:headEnd type="none" w="med" len="med"/>
                      <a:tailEnd type="none" w="med" len="med"/>
                    </a:lnR>
                    <a:lnT w="12700" cap="flat" cmpd="sng" algn="ctr">
                      <a:solidFill>
                        <a:srgbClr val="EEECE1">
                          <a:lumMod val="90000"/>
                        </a:srgbClr>
                      </a:solidFill>
                      <a:prstDash val="solid"/>
                      <a:round/>
                      <a:headEnd type="none" w="med" len="med"/>
                      <a:tailEnd type="none" w="med" len="med"/>
                    </a:lnT>
                    <a:lnB w="12700" cap="flat" cmpd="sng" algn="ctr">
                      <a:solidFill>
                        <a:srgbClr val="EEECE1">
                          <a:lumMod val="90000"/>
                        </a:srgbClr>
                      </a:solidFill>
                      <a:prstDash val="solid"/>
                      <a:round/>
                      <a:headEnd type="none" w="med" len="med"/>
                      <a:tailEnd type="none" w="med" len="med"/>
                    </a:lnB>
                    <a:solidFill>
                      <a:srgbClr val="948A54"/>
                    </a:solidFill>
                  </a:tcPr>
                </a:tc>
              </a:tr>
              <a:tr h="790364">
                <a:tc>
                  <a:txBody>
                    <a:bodyPr/>
                    <a:lstStyle/>
                    <a:p>
                      <a:pPr marL="0" marR="0">
                        <a:lnSpc>
                          <a:spcPct val="107000"/>
                        </a:lnSpc>
                        <a:spcBef>
                          <a:spcPts val="600"/>
                        </a:spcBef>
                        <a:spcAft>
                          <a:spcPts val="600"/>
                        </a:spcAft>
                      </a:pPr>
                      <a:r>
                        <a:rPr lang="en-NZ" sz="1400" b="0" i="0">
                          <a:solidFill>
                            <a:srgbClr val="000000"/>
                          </a:solidFill>
                          <a:effectLst/>
                          <a:latin typeface="Calibri"/>
                          <a:ea typeface="Calibri"/>
                          <a:cs typeface="Times New Roman"/>
                        </a:rPr>
                        <a:t>SQ22</a:t>
                      </a:r>
                    </a:p>
                  </a:txBody>
                  <a:tcPr marL="68580" marR="68580" marT="0" marB="0">
                    <a:lnL w="12700" cap="flat" cmpd="sng" algn="ctr">
                      <a:solidFill>
                        <a:srgbClr val="EEECE1">
                          <a:lumMod val="90000"/>
                        </a:srgbClr>
                      </a:solidFill>
                      <a:prstDash val="solid"/>
                      <a:round/>
                      <a:headEnd type="none" w="med" len="med"/>
                      <a:tailEnd type="none" w="med" len="med"/>
                    </a:lnL>
                    <a:lnR w="12700" cap="flat" cmpd="sng" algn="ctr">
                      <a:solidFill>
                        <a:srgbClr val="EEECE1">
                          <a:lumMod val="90000"/>
                        </a:srgbClr>
                      </a:solidFill>
                      <a:prstDash val="solid"/>
                      <a:round/>
                      <a:headEnd type="none" w="med" len="med"/>
                      <a:tailEnd type="none" w="med" len="med"/>
                    </a:lnR>
                    <a:lnT w="12700" cap="flat" cmpd="sng" algn="ctr">
                      <a:solidFill>
                        <a:srgbClr val="EEECE1">
                          <a:lumMod val="90000"/>
                        </a:srgbClr>
                      </a:solidFill>
                      <a:prstDash val="solid"/>
                      <a:round/>
                      <a:headEnd type="none" w="med" len="med"/>
                      <a:tailEnd type="none" w="med" len="med"/>
                    </a:lnT>
                    <a:lnB w="12700" cap="flat" cmpd="sng" algn="ctr">
                      <a:solidFill>
                        <a:srgbClr val="EEECE1">
                          <a:lumMod val="90000"/>
                        </a:srgbClr>
                      </a:solidFill>
                      <a:prstDash val="solid"/>
                      <a:round/>
                      <a:headEnd type="none" w="med" len="med"/>
                      <a:tailEnd type="none" w="med" len="med"/>
                    </a:lnB>
                  </a:tcPr>
                </a:tc>
                <a:tc>
                  <a:txBody>
                    <a:bodyPr/>
                    <a:lstStyle/>
                    <a:p>
                      <a:pPr marL="0" marR="0" algn="just">
                        <a:lnSpc>
                          <a:spcPct val="107000"/>
                        </a:lnSpc>
                        <a:spcBef>
                          <a:spcPts val="600"/>
                        </a:spcBef>
                        <a:spcAft>
                          <a:spcPts val="0"/>
                        </a:spcAft>
                      </a:pPr>
                      <a:r>
                        <a:rPr lang="en-NZ" sz="1400" b="0" i="0">
                          <a:solidFill>
                            <a:srgbClr val="000000"/>
                          </a:solidFill>
                          <a:effectLst/>
                          <a:latin typeface="Calibri"/>
                          <a:ea typeface="Calibri"/>
                          <a:cs typeface="Times New Roman"/>
                        </a:rPr>
                        <a:t>What does your organisation do to mitigate the risks identified by regular assessments such as those by the RBNZ or another government agency of the areas of corruption or integrity risk for personnel?</a:t>
                      </a:r>
                    </a:p>
                    <a:p>
                      <a:pPr marL="0" marR="0" algn="just">
                        <a:lnSpc>
                          <a:spcPct val="107000"/>
                        </a:lnSpc>
                        <a:spcBef>
                          <a:spcPts val="600"/>
                        </a:spcBef>
                        <a:spcAft>
                          <a:spcPts val="0"/>
                        </a:spcAft>
                      </a:pPr>
                      <a:r>
                        <a:rPr lang="en-NZ" sz="1400" b="0" i="0">
                          <a:solidFill>
                            <a:srgbClr val="000000"/>
                          </a:solidFill>
                          <a:effectLst/>
                          <a:latin typeface="Calibri"/>
                          <a:ea typeface="Calibri"/>
                          <a:cs typeface="Times New Roman"/>
                        </a:rPr>
                        <a:t> </a:t>
                      </a:r>
                    </a:p>
                  </a:txBody>
                  <a:tcPr marL="68580" marR="68580" marT="0" marB="0">
                    <a:lnL w="12700" cap="flat" cmpd="sng" algn="ctr">
                      <a:solidFill>
                        <a:srgbClr val="EEECE1">
                          <a:lumMod val="90000"/>
                        </a:srgbClr>
                      </a:solidFill>
                      <a:prstDash val="solid"/>
                      <a:round/>
                      <a:headEnd type="none" w="med" len="med"/>
                      <a:tailEnd type="none" w="med" len="med"/>
                    </a:lnL>
                    <a:lnR w="12700" cap="flat" cmpd="sng" algn="ctr">
                      <a:solidFill>
                        <a:srgbClr val="EEECE1">
                          <a:lumMod val="90000"/>
                        </a:srgbClr>
                      </a:solidFill>
                      <a:prstDash val="solid"/>
                      <a:round/>
                      <a:headEnd type="none" w="med" len="med"/>
                      <a:tailEnd type="none" w="med" len="med"/>
                    </a:lnR>
                    <a:lnT w="12700" cap="flat" cmpd="sng" algn="ctr">
                      <a:solidFill>
                        <a:srgbClr val="EEECE1">
                          <a:lumMod val="90000"/>
                        </a:srgbClr>
                      </a:solidFill>
                      <a:prstDash val="solid"/>
                      <a:round/>
                      <a:headEnd type="none" w="med" len="med"/>
                      <a:tailEnd type="none" w="med" len="med"/>
                    </a:lnT>
                    <a:lnB w="12700" cap="flat" cmpd="sng" algn="ctr">
                      <a:solidFill>
                        <a:srgbClr val="EEECE1">
                          <a:lumMod val="90000"/>
                        </a:srgbClr>
                      </a:solidFill>
                      <a:prstDash val="solid"/>
                      <a:round/>
                      <a:headEnd type="none" w="med" len="med"/>
                      <a:tailEnd type="none" w="med" len="med"/>
                    </a:lnB>
                  </a:tcPr>
                </a:tc>
              </a:tr>
              <a:tr h="887358">
                <a:tc>
                  <a:txBody>
                    <a:bodyPr/>
                    <a:lstStyle/>
                    <a:p>
                      <a:pPr marL="0" marR="0">
                        <a:lnSpc>
                          <a:spcPct val="107000"/>
                        </a:lnSpc>
                        <a:spcBef>
                          <a:spcPts val="600"/>
                        </a:spcBef>
                        <a:spcAft>
                          <a:spcPts val="600"/>
                        </a:spcAft>
                      </a:pPr>
                      <a:r>
                        <a:rPr lang="en-NZ" sz="1400" b="0" i="0">
                          <a:solidFill>
                            <a:srgbClr val="000000"/>
                          </a:solidFill>
                          <a:effectLst/>
                          <a:latin typeface="Calibri"/>
                          <a:ea typeface="Calibri"/>
                          <a:cs typeface="Times New Roman"/>
                        </a:rPr>
                        <a:t>SQ23</a:t>
                      </a:r>
                    </a:p>
                  </a:txBody>
                  <a:tcPr marL="68580" marR="68580" marT="0" marB="0">
                    <a:lnL w="12700" cap="flat" cmpd="sng" algn="ctr">
                      <a:solidFill>
                        <a:srgbClr val="EEECE1">
                          <a:lumMod val="90000"/>
                        </a:srgbClr>
                      </a:solidFill>
                      <a:prstDash val="solid"/>
                      <a:round/>
                      <a:headEnd type="none" w="med" len="med"/>
                      <a:tailEnd type="none" w="med" len="med"/>
                    </a:lnL>
                    <a:lnR w="12700" cap="flat" cmpd="sng" algn="ctr">
                      <a:solidFill>
                        <a:srgbClr val="EEECE1">
                          <a:lumMod val="90000"/>
                        </a:srgbClr>
                      </a:solidFill>
                      <a:prstDash val="solid"/>
                      <a:round/>
                      <a:headEnd type="none" w="med" len="med"/>
                      <a:tailEnd type="none" w="med" len="med"/>
                    </a:lnR>
                    <a:lnT w="12700" cap="flat" cmpd="sng" algn="ctr">
                      <a:solidFill>
                        <a:srgbClr val="EEECE1">
                          <a:lumMod val="90000"/>
                        </a:srgbClr>
                      </a:solidFill>
                      <a:prstDash val="solid"/>
                      <a:round/>
                      <a:headEnd type="none" w="med" len="med"/>
                      <a:tailEnd type="none" w="med" len="med"/>
                    </a:lnT>
                    <a:lnB w="12700" cap="flat" cmpd="sng" algn="ctr">
                      <a:solidFill>
                        <a:srgbClr val="EEECE1">
                          <a:lumMod val="90000"/>
                        </a:srgbClr>
                      </a:solidFill>
                      <a:prstDash val="solid"/>
                      <a:round/>
                      <a:headEnd type="none" w="med" len="med"/>
                      <a:tailEnd type="none" w="med" len="med"/>
                    </a:lnB>
                  </a:tcPr>
                </a:tc>
                <a:tc>
                  <a:txBody>
                    <a:bodyPr/>
                    <a:lstStyle/>
                    <a:p>
                      <a:pPr marL="0" marR="0">
                        <a:lnSpc>
                          <a:spcPct val="107000"/>
                        </a:lnSpc>
                        <a:spcBef>
                          <a:spcPts val="600"/>
                        </a:spcBef>
                        <a:spcAft>
                          <a:spcPts val="600"/>
                        </a:spcAft>
                      </a:pPr>
                      <a:r>
                        <a:rPr lang="en-NZ" sz="1400" b="0" i="0">
                          <a:solidFill>
                            <a:srgbClr val="000000"/>
                          </a:solidFill>
                          <a:effectLst/>
                          <a:latin typeface="Calibri"/>
                          <a:ea typeface="Calibri"/>
                          <a:cs typeface="Times New Roman"/>
                        </a:rPr>
                        <a:t>Are your organisation’s monitoring systems and procedures adequate for corruption prevention and improved integrity? Are there regular evaluations of them, and are actions taken to continuously improve them. Does it act on concerns raised in evaluation reporting?</a:t>
                      </a:r>
                    </a:p>
                    <a:p>
                      <a:pPr marL="0" marR="0" algn="just">
                        <a:lnSpc>
                          <a:spcPct val="107000"/>
                        </a:lnSpc>
                        <a:spcBef>
                          <a:spcPts val="600"/>
                        </a:spcBef>
                        <a:spcAft>
                          <a:spcPts val="0"/>
                        </a:spcAft>
                      </a:pPr>
                      <a:r>
                        <a:rPr lang="en-NZ" sz="1400" b="0" i="0">
                          <a:solidFill>
                            <a:srgbClr val="000000"/>
                          </a:solidFill>
                          <a:effectLst/>
                          <a:latin typeface="Calibri"/>
                          <a:ea typeface="Calibri"/>
                          <a:cs typeface="Times New Roman"/>
                        </a:rPr>
                        <a:t> </a:t>
                      </a:r>
                    </a:p>
                  </a:txBody>
                  <a:tcPr marL="68580" marR="68580" marT="0" marB="0">
                    <a:lnL w="12700" cap="flat" cmpd="sng" algn="ctr">
                      <a:solidFill>
                        <a:srgbClr val="EEECE1">
                          <a:lumMod val="90000"/>
                        </a:srgbClr>
                      </a:solidFill>
                      <a:prstDash val="solid"/>
                      <a:round/>
                      <a:headEnd type="none" w="med" len="med"/>
                      <a:tailEnd type="none" w="med" len="med"/>
                    </a:lnL>
                    <a:lnR w="12700" cap="flat" cmpd="sng" algn="ctr">
                      <a:solidFill>
                        <a:srgbClr val="EEECE1">
                          <a:lumMod val="90000"/>
                        </a:srgbClr>
                      </a:solidFill>
                      <a:prstDash val="solid"/>
                      <a:round/>
                      <a:headEnd type="none" w="med" len="med"/>
                      <a:tailEnd type="none" w="med" len="med"/>
                    </a:lnR>
                    <a:lnT w="12700" cap="flat" cmpd="sng" algn="ctr">
                      <a:solidFill>
                        <a:srgbClr val="EEECE1">
                          <a:lumMod val="90000"/>
                        </a:srgbClr>
                      </a:solidFill>
                      <a:prstDash val="solid"/>
                      <a:round/>
                      <a:headEnd type="none" w="med" len="med"/>
                      <a:tailEnd type="none" w="med" len="med"/>
                    </a:lnT>
                    <a:lnB w="12700" cap="flat" cmpd="sng" algn="ctr">
                      <a:solidFill>
                        <a:srgbClr val="EEECE1">
                          <a:lumMod val="90000"/>
                        </a:srgbClr>
                      </a:solidFill>
                      <a:prstDash val="solid"/>
                      <a:round/>
                      <a:headEnd type="none" w="med" len="med"/>
                      <a:tailEnd type="none" w="med" len="med"/>
                    </a:lnB>
                  </a:tcPr>
                </a:tc>
              </a:tr>
              <a:tr h="1146454">
                <a:tc>
                  <a:txBody>
                    <a:bodyPr/>
                    <a:lstStyle/>
                    <a:p>
                      <a:pPr marL="0" marR="0">
                        <a:lnSpc>
                          <a:spcPct val="107000"/>
                        </a:lnSpc>
                        <a:spcBef>
                          <a:spcPts val="600"/>
                        </a:spcBef>
                        <a:spcAft>
                          <a:spcPts val="600"/>
                        </a:spcAft>
                      </a:pPr>
                      <a:r>
                        <a:rPr lang="en-NZ" sz="1400" b="0" i="0">
                          <a:solidFill>
                            <a:srgbClr val="000000"/>
                          </a:solidFill>
                          <a:effectLst/>
                          <a:latin typeface="Calibri"/>
                          <a:ea typeface="Calibri"/>
                          <a:cs typeface="Times New Roman"/>
                        </a:rPr>
                        <a:t>SQ24</a:t>
                      </a:r>
                    </a:p>
                  </a:txBody>
                  <a:tcPr marL="68580" marR="68580" marT="0" marB="0">
                    <a:lnL w="12700" cap="flat" cmpd="sng" algn="ctr">
                      <a:solidFill>
                        <a:srgbClr val="EEECE1">
                          <a:lumMod val="90000"/>
                        </a:srgbClr>
                      </a:solidFill>
                      <a:prstDash val="solid"/>
                      <a:round/>
                      <a:headEnd type="none" w="med" len="med"/>
                      <a:tailEnd type="none" w="med" len="med"/>
                    </a:lnL>
                    <a:lnR w="12700" cap="flat" cmpd="sng" algn="ctr">
                      <a:solidFill>
                        <a:srgbClr val="EEECE1">
                          <a:lumMod val="90000"/>
                        </a:srgbClr>
                      </a:solidFill>
                      <a:prstDash val="solid"/>
                      <a:round/>
                      <a:headEnd type="none" w="med" len="med"/>
                      <a:tailEnd type="none" w="med" len="med"/>
                    </a:lnR>
                    <a:lnT w="12700" cap="flat" cmpd="sng" algn="ctr">
                      <a:solidFill>
                        <a:srgbClr val="EEECE1">
                          <a:lumMod val="90000"/>
                        </a:srgbClr>
                      </a:solidFill>
                      <a:prstDash val="solid"/>
                      <a:round/>
                      <a:headEnd type="none" w="med" len="med"/>
                      <a:tailEnd type="none" w="med" len="med"/>
                    </a:lnT>
                    <a:lnB w="12700" cap="flat" cmpd="sng" algn="ctr">
                      <a:solidFill>
                        <a:srgbClr val="EEECE1">
                          <a:lumMod val="90000"/>
                        </a:srgbClr>
                      </a:solidFill>
                      <a:prstDash val="solid"/>
                      <a:round/>
                      <a:headEnd type="none" w="med" len="med"/>
                      <a:tailEnd type="none" w="med" len="med"/>
                    </a:lnB>
                  </a:tcPr>
                </a:tc>
                <a:tc>
                  <a:txBody>
                    <a:bodyPr/>
                    <a:lstStyle/>
                    <a:p>
                      <a:pPr marL="0" marR="0" algn="just">
                        <a:lnSpc>
                          <a:spcPct val="107000"/>
                        </a:lnSpc>
                        <a:spcBef>
                          <a:spcPts val="600"/>
                        </a:spcBef>
                        <a:spcAft>
                          <a:spcPts val="0"/>
                        </a:spcAft>
                      </a:pPr>
                      <a:r>
                        <a:rPr lang="en-NZ" sz="1400" b="0" i="0" dirty="0">
                          <a:solidFill>
                            <a:srgbClr val="000000"/>
                          </a:solidFill>
                          <a:effectLst/>
                          <a:latin typeface="Calibri"/>
                          <a:ea typeface="Calibri"/>
                          <a:cs typeface="Times New Roman"/>
                        </a:rPr>
                        <a:t>Is there evidence, through regulator monitoring or media investigations or prosecution reports, of any penetration of organised crime into the financial system? If no, what does your organisation think about the government’s awareness and preparation for this risk?</a:t>
                      </a:r>
                    </a:p>
                    <a:p>
                      <a:pPr marL="0" marR="0" algn="just">
                        <a:lnSpc>
                          <a:spcPct val="107000"/>
                        </a:lnSpc>
                        <a:spcBef>
                          <a:spcPts val="600"/>
                        </a:spcBef>
                        <a:spcAft>
                          <a:spcPts val="0"/>
                        </a:spcAft>
                      </a:pPr>
                      <a:r>
                        <a:rPr lang="en-NZ" sz="1400" b="0" i="0" dirty="0">
                          <a:solidFill>
                            <a:srgbClr val="000000"/>
                          </a:solidFill>
                          <a:effectLst/>
                          <a:latin typeface="Calibri"/>
                          <a:ea typeface="Calibri"/>
                          <a:cs typeface="Times New Roman"/>
                        </a:rPr>
                        <a:t> </a:t>
                      </a:r>
                    </a:p>
                  </a:txBody>
                  <a:tcPr marL="68580" marR="68580" marT="0" marB="0">
                    <a:lnL w="12700" cap="flat" cmpd="sng" algn="ctr">
                      <a:solidFill>
                        <a:srgbClr val="EEECE1">
                          <a:lumMod val="90000"/>
                        </a:srgbClr>
                      </a:solidFill>
                      <a:prstDash val="solid"/>
                      <a:round/>
                      <a:headEnd type="none" w="med" len="med"/>
                      <a:tailEnd type="none" w="med" len="med"/>
                    </a:lnL>
                    <a:lnR w="12700" cap="flat" cmpd="sng" algn="ctr">
                      <a:solidFill>
                        <a:srgbClr val="EEECE1">
                          <a:lumMod val="90000"/>
                        </a:srgbClr>
                      </a:solidFill>
                      <a:prstDash val="solid"/>
                      <a:round/>
                      <a:headEnd type="none" w="med" len="med"/>
                      <a:tailEnd type="none" w="med" len="med"/>
                    </a:lnR>
                    <a:lnT w="12700" cap="flat" cmpd="sng" algn="ctr">
                      <a:solidFill>
                        <a:srgbClr val="EEECE1">
                          <a:lumMod val="90000"/>
                        </a:srgbClr>
                      </a:solidFill>
                      <a:prstDash val="solid"/>
                      <a:round/>
                      <a:headEnd type="none" w="med" len="med"/>
                      <a:tailEnd type="none" w="med" len="med"/>
                    </a:lnT>
                    <a:lnB w="12700" cap="flat" cmpd="sng" algn="ctr">
                      <a:solidFill>
                        <a:srgbClr val="EEECE1">
                          <a:lumMod val="90000"/>
                        </a:srgbClr>
                      </a:solidFill>
                      <a:prstDash val="solid"/>
                      <a:round/>
                      <a:headEnd type="none" w="med" len="med"/>
                      <a:tailEnd type="none" w="med" len="med"/>
                    </a:lnB>
                  </a:tcPr>
                </a:tc>
              </a:tr>
            </a:tbl>
          </a:graphicData>
        </a:graphic>
      </p:graphicFrame>
      <p:sp>
        <p:nvSpPr>
          <p:cNvPr id="5" name="Title 1"/>
          <p:cNvSpPr txBox="1">
            <a:spLocks/>
          </p:cNvSpPr>
          <p:nvPr/>
        </p:nvSpPr>
        <p:spPr>
          <a:xfrm>
            <a:off x="342900" y="192030"/>
            <a:ext cx="6172200" cy="428039"/>
          </a:xfrm>
          <a:prstGeom prst="rect">
            <a:avLst/>
          </a:prstGeom>
          <a:solidFill>
            <a:schemeClr val="bg2">
              <a:lumMod val="50000"/>
            </a:schemeClr>
          </a:solidFill>
          <a:ln>
            <a:solidFill>
              <a:srgbClr val="DDD9C3"/>
            </a:solidFill>
          </a:ln>
        </p:spPr>
        <p:style>
          <a:lnRef idx="2">
            <a:schemeClr val="accent6">
              <a:shade val="50000"/>
            </a:schemeClr>
          </a:lnRef>
          <a:fillRef idx="1">
            <a:schemeClr val="accent6"/>
          </a:fillRef>
          <a:effectRef idx="0">
            <a:schemeClr val="accent6"/>
          </a:effectRef>
          <a:fontRef idx="minor">
            <a:schemeClr val="lt1"/>
          </a:fontRef>
        </p:style>
        <p:txBody>
          <a:bodyPr vert="horz" lIns="91440" tIns="45720" rIns="91440" bIns="45720" rtlCol="0" anchor="ctr">
            <a:no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600" dirty="0" smtClean="0"/>
              <a:t>SURVEY QUESTIONS </a:t>
            </a:r>
            <a:r>
              <a:rPr lang="mr-IN" sz="1600" dirty="0" smtClean="0"/>
              <a:t>–</a:t>
            </a:r>
            <a:r>
              <a:rPr lang="en-US" sz="1600" dirty="0" smtClean="0"/>
              <a:t> MONITORING</a:t>
            </a:r>
            <a:endParaRPr lang="en-US" sz="1600" dirty="0"/>
          </a:p>
        </p:txBody>
      </p:sp>
    </p:spTree>
    <p:extLst>
      <p:ext uri="{BB962C8B-B14F-4D97-AF65-F5344CB8AC3E}">
        <p14:creationId xmlns:p14="http://schemas.microsoft.com/office/powerpoint/2010/main" val="417114810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697090"/>
            <a:ext cx="6242050" cy="411499"/>
          </a:xfrm>
        </p:spPr>
        <p:txBody>
          <a:bodyPr>
            <a:noAutofit/>
          </a:bodyPr>
          <a:lstStyle/>
          <a:p>
            <a:pPr algn="l"/>
            <a:r>
              <a:rPr lang="en-US" sz="2000" dirty="0" smtClean="0"/>
              <a:t>33. Procurement regulation.</a:t>
            </a:r>
            <a:endParaRPr lang="en-US" sz="2000" dirty="0"/>
          </a:p>
        </p:txBody>
      </p:sp>
      <p:sp>
        <p:nvSpPr>
          <p:cNvPr id="3" name="Content Placeholder 2"/>
          <p:cNvSpPr>
            <a:spLocks noGrp="1"/>
          </p:cNvSpPr>
          <p:nvPr>
            <p:ph idx="1"/>
          </p:nvPr>
        </p:nvSpPr>
        <p:spPr>
          <a:xfrm>
            <a:off x="342900" y="1450860"/>
            <a:ext cx="6172200" cy="3704619"/>
          </a:xfrm>
        </p:spPr>
        <p:txBody>
          <a:bodyPr>
            <a:noAutofit/>
          </a:bodyPr>
          <a:lstStyle/>
          <a:p>
            <a:pPr marL="0" lvl="0" indent="0">
              <a:buNone/>
            </a:pPr>
            <a:r>
              <a:rPr lang="en-NZ" sz="1400" dirty="0"/>
              <a:t>How well does New Zealand’s legislation covering financial system procurement, address integrity and the prevention of corruption? </a:t>
            </a:r>
            <a:endParaRPr lang="en-NZ" sz="1400" dirty="0" smtClean="0"/>
          </a:p>
          <a:p>
            <a:pPr marL="0" lvl="0" indent="0">
              <a:buNone/>
            </a:pPr>
            <a:endParaRPr lang="en-NZ" sz="1400" dirty="0"/>
          </a:p>
          <a:p>
            <a:pPr marL="0" indent="0">
              <a:buNone/>
            </a:pPr>
            <a:r>
              <a:rPr lang="en-NZ" sz="1400" dirty="0"/>
              <a:t>Guidance questions: </a:t>
            </a:r>
            <a:endParaRPr lang="en-NZ" sz="1400" dirty="0" smtClean="0"/>
          </a:p>
          <a:p>
            <a:pPr marL="0" indent="0">
              <a:buNone/>
            </a:pPr>
            <a:r>
              <a:rPr lang="en-NZ" sz="1200" dirty="0" smtClean="0"/>
              <a:t>Is </a:t>
            </a:r>
            <a:r>
              <a:rPr lang="en-NZ" sz="1200" dirty="0"/>
              <a:t>there legislation covering financial system procurement with clauses specific to corruption risks, and are any items exempt from these laws? </a:t>
            </a:r>
            <a:endParaRPr lang="en-NZ" sz="1200" dirty="0" smtClean="0"/>
          </a:p>
          <a:p>
            <a:pPr marL="0" indent="0">
              <a:buNone/>
            </a:pPr>
            <a:r>
              <a:rPr lang="en-NZ" sz="1200" dirty="0" smtClean="0"/>
              <a:t>Is </a:t>
            </a:r>
            <a:r>
              <a:rPr lang="en-NZ" sz="1200" dirty="0"/>
              <a:t>there monitoring and management of the financial institution procurement cycle process throughout the supply chain, from assessment of needs, through contract implementation and sign-off, all the way to asset disposal?  </a:t>
            </a:r>
            <a:endParaRPr lang="en-NZ" sz="1200" dirty="0" smtClean="0"/>
          </a:p>
          <a:p>
            <a:pPr marL="0" indent="0">
              <a:buNone/>
            </a:pPr>
            <a:r>
              <a:rPr lang="en-NZ" sz="1200" dirty="0" smtClean="0"/>
              <a:t>Are </a:t>
            </a:r>
            <a:r>
              <a:rPr lang="en-NZ" sz="1200" dirty="0"/>
              <a:t>actual and potential financial institution purchases made public?  </a:t>
            </a:r>
            <a:endParaRPr lang="en-NZ" sz="1200" dirty="0" smtClean="0"/>
          </a:p>
          <a:p>
            <a:pPr marL="0" indent="0">
              <a:buNone/>
            </a:pPr>
            <a:r>
              <a:rPr lang="en-NZ" sz="1200" dirty="0" smtClean="0"/>
              <a:t>What </a:t>
            </a:r>
            <a:r>
              <a:rPr lang="en-NZ" sz="1200" dirty="0"/>
              <a:t>sanctions are required in procurement contracts to punish any corrupt activities by a supplier?  </a:t>
            </a:r>
            <a:endParaRPr lang="en-NZ" sz="1200" dirty="0" smtClean="0"/>
          </a:p>
          <a:p>
            <a:pPr marL="0" indent="0">
              <a:buNone/>
            </a:pPr>
            <a:r>
              <a:rPr lang="en-NZ" sz="1200" dirty="0" smtClean="0"/>
              <a:t>What </a:t>
            </a:r>
            <a:r>
              <a:rPr lang="en-NZ" sz="1200" dirty="0"/>
              <a:t>due diligence procedures and standards are contractors required to go through – such as compliance programmes and business conduct programmes – in order to bid for work for financial institutions?  </a:t>
            </a:r>
            <a:endParaRPr lang="en-NZ" sz="1200" dirty="0" smtClean="0"/>
          </a:p>
          <a:p>
            <a:pPr marL="0" indent="0">
              <a:buNone/>
            </a:pPr>
            <a:r>
              <a:rPr lang="en-NZ" sz="1200" dirty="0" smtClean="0"/>
              <a:t>What </a:t>
            </a:r>
            <a:r>
              <a:rPr lang="en-NZ" sz="1200" dirty="0"/>
              <a:t>benchmark standards are required as minimum for financial institutions’ procurement tenders and contracting?  </a:t>
            </a:r>
          </a:p>
        </p:txBody>
      </p:sp>
      <p:graphicFrame>
        <p:nvGraphicFramePr>
          <p:cNvPr id="6" name="Table 5"/>
          <p:cNvGraphicFramePr>
            <a:graphicFrameLocks noGrp="1"/>
          </p:cNvGraphicFramePr>
          <p:nvPr>
            <p:extLst>
              <p:ext uri="{D42A27DB-BD31-4B8C-83A1-F6EECF244321}">
                <p14:modId xmlns:p14="http://schemas.microsoft.com/office/powerpoint/2010/main" val="858649222"/>
              </p:ext>
            </p:extLst>
          </p:nvPr>
        </p:nvGraphicFramePr>
        <p:xfrm>
          <a:off x="342900" y="5715154"/>
          <a:ext cx="6172200" cy="3191523"/>
        </p:xfrm>
        <a:graphic>
          <a:graphicData uri="http://schemas.openxmlformats.org/drawingml/2006/table">
            <a:tbl>
              <a:tblPr firstRow="1" bandRow="1">
                <a:tableStyleId>{93296810-A885-4BE3-A3E7-6D5BEEA58F35}</a:tableStyleId>
              </a:tblPr>
              <a:tblGrid>
                <a:gridCol w="797243"/>
                <a:gridCol w="5374957"/>
              </a:tblGrid>
              <a:tr h="321321">
                <a:tc>
                  <a:txBody>
                    <a:bodyPr/>
                    <a:lstStyle/>
                    <a:p>
                      <a:pPr marL="0" marR="0">
                        <a:lnSpc>
                          <a:spcPct val="107000"/>
                        </a:lnSpc>
                        <a:spcBef>
                          <a:spcPts val="0"/>
                        </a:spcBef>
                        <a:spcAft>
                          <a:spcPts val="600"/>
                        </a:spcAft>
                      </a:pPr>
                      <a:r>
                        <a:rPr lang="en-NZ" sz="1200" dirty="0">
                          <a:effectLst/>
                        </a:rPr>
                        <a:t>Score</a:t>
                      </a:r>
                      <a:endParaRPr lang="en-NZ" sz="1200" dirty="0">
                        <a:effectLst/>
                        <a:latin typeface="Calibri"/>
                        <a:ea typeface="Calibri"/>
                        <a:cs typeface="Times New Roman"/>
                      </a:endParaRPr>
                    </a:p>
                  </a:txBody>
                  <a:tcPr marL="51435" marR="51435" marT="0" marB="0">
                    <a:lnB w="12700" cap="flat" cmpd="sng" algn="ctr">
                      <a:solidFill>
                        <a:srgbClr val="C7DADD"/>
                      </a:solidFill>
                      <a:prstDash val="solid"/>
                      <a:round/>
                      <a:headEnd type="none" w="med" len="med"/>
                      <a:tailEnd type="none" w="med" len="med"/>
                    </a:lnB>
                    <a:solidFill>
                      <a:srgbClr val="85A2C2"/>
                    </a:solidFill>
                  </a:tcPr>
                </a:tc>
                <a:tc>
                  <a:txBody>
                    <a:bodyPr/>
                    <a:lstStyle/>
                    <a:p>
                      <a:pPr marL="0" marR="0">
                        <a:lnSpc>
                          <a:spcPct val="107000"/>
                        </a:lnSpc>
                        <a:spcBef>
                          <a:spcPts val="0"/>
                        </a:spcBef>
                        <a:spcAft>
                          <a:spcPts val="600"/>
                        </a:spcAft>
                      </a:pPr>
                      <a:r>
                        <a:rPr lang="en-NZ" sz="1200" dirty="0" smtClean="0">
                          <a:effectLst/>
                        </a:rPr>
                        <a:t>Assessment</a:t>
                      </a:r>
                      <a:endParaRPr lang="en-NZ" sz="1200" dirty="0">
                        <a:effectLst/>
                        <a:latin typeface="Calibri"/>
                        <a:ea typeface="Calibri"/>
                        <a:cs typeface="Times New Roman"/>
                      </a:endParaRPr>
                    </a:p>
                  </a:txBody>
                  <a:tcPr marL="51435" marR="51435" marT="0" marB="0">
                    <a:lnB w="12700" cap="flat" cmpd="sng" algn="ctr">
                      <a:solidFill>
                        <a:srgbClr val="C7DADD"/>
                      </a:solidFill>
                      <a:prstDash val="solid"/>
                      <a:round/>
                      <a:headEnd type="none" w="med" len="med"/>
                      <a:tailEnd type="none" w="med" len="med"/>
                    </a:lnB>
                    <a:solidFill>
                      <a:srgbClr val="85A2C2"/>
                    </a:solidFill>
                  </a:tcPr>
                </a:tc>
              </a:tr>
              <a:tr h="321321">
                <a:tc>
                  <a:txBody>
                    <a:bodyPr/>
                    <a:lstStyle/>
                    <a:p>
                      <a:pPr marL="0" marR="0">
                        <a:lnSpc>
                          <a:spcPct val="107000"/>
                        </a:lnSpc>
                        <a:spcBef>
                          <a:spcPts val="0"/>
                        </a:spcBef>
                        <a:spcAft>
                          <a:spcPts val="600"/>
                        </a:spcAft>
                      </a:pPr>
                      <a:r>
                        <a:rPr lang="en-NZ" sz="1200" dirty="0">
                          <a:effectLst/>
                        </a:rPr>
                        <a:t>1</a:t>
                      </a:r>
                      <a:endParaRPr lang="en-NZ" sz="1200" dirty="0">
                        <a:effectLst/>
                        <a:latin typeface="Calibri"/>
                        <a:ea typeface="Calibri"/>
                        <a:cs typeface="Times New Roman"/>
                      </a:endParaRPr>
                    </a:p>
                  </a:txBody>
                  <a:tcPr marL="51435" marR="51435"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noFill/>
                  </a:tcPr>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Very weak: Financial </a:t>
                      </a:r>
                      <a:r>
                        <a:rPr lang="en-NZ" sz="1100" b="0" dirty="0">
                          <a:solidFill>
                            <a:srgbClr val="000000"/>
                          </a:solidFill>
                          <a:effectLst/>
                          <a:latin typeface="Calibri"/>
                          <a:ea typeface="Calibri"/>
                          <a:cs typeface="Times New Roman"/>
                        </a:rPr>
                        <a:t>system </a:t>
                      </a:r>
                      <a:r>
                        <a:rPr lang="en-NZ" sz="1100" b="0" dirty="0" smtClean="0">
                          <a:solidFill>
                            <a:srgbClr val="000000"/>
                          </a:solidFill>
                          <a:effectLst/>
                          <a:latin typeface="Calibri"/>
                          <a:ea typeface="Calibri"/>
                          <a:cs typeface="Times New Roman"/>
                        </a:rPr>
                        <a:t>standards </a:t>
                      </a:r>
                      <a:r>
                        <a:rPr lang="en-NZ" sz="1100" b="0" dirty="0">
                          <a:solidFill>
                            <a:srgbClr val="000000"/>
                          </a:solidFill>
                          <a:effectLst/>
                          <a:latin typeface="Calibri"/>
                          <a:ea typeface="Calibri"/>
                          <a:cs typeface="Times New Roman"/>
                        </a:rPr>
                        <a:t>for procurement exist within the letter of the law, with limited attempts to benchmark, limited monitoring and reporting of procurement processes or transactions, supported by limited sanctions against corrupt practice  </a:t>
                      </a:r>
                    </a:p>
                  </a:txBody>
                  <a:tcPr marL="68580" marR="68580"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noFill/>
                  </a:tcPr>
                </a:tc>
              </a:tr>
              <a:tr h="321321">
                <a:tc>
                  <a:txBody>
                    <a:bodyPr/>
                    <a:lstStyle/>
                    <a:p>
                      <a:pPr marL="0" marR="0">
                        <a:lnSpc>
                          <a:spcPct val="107000"/>
                        </a:lnSpc>
                        <a:spcBef>
                          <a:spcPts val="0"/>
                        </a:spcBef>
                        <a:spcAft>
                          <a:spcPts val="600"/>
                        </a:spcAft>
                      </a:pPr>
                      <a:r>
                        <a:rPr lang="en-NZ" sz="1200" dirty="0">
                          <a:effectLst/>
                        </a:rPr>
                        <a:t>2</a:t>
                      </a:r>
                      <a:endParaRPr lang="en-NZ" sz="1200" dirty="0">
                        <a:effectLst/>
                        <a:latin typeface="Calibri"/>
                        <a:ea typeface="Calibri"/>
                        <a:cs typeface="Times New Roman"/>
                      </a:endParaRPr>
                    </a:p>
                  </a:txBody>
                  <a:tcPr marL="51435" marR="51435"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noFill/>
                  </a:tcPr>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Weak: Finance </a:t>
                      </a:r>
                      <a:r>
                        <a:rPr lang="en-NZ" sz="1100" b="0" dirty="0">
                          <a:solidFill>
                            <a:srgbClr val="000000"/>
                          </a:solidFill>
                          <a:effectLst/>
                          <a:latin typeface="Calibri"/>
                          <a:ea typeface="Calibri"/>
                          <a:cs typeface="Times New Roman"/>
                        </a:rPr>
                        <a:t>procurement standards are benchmarked against national standards for </a:t>
                      </a:r>
                      <a:r>
                        <a:rPr lang="en-NZ" sz="1100" b="0" dirty="0" smtClean="0">
                          <a:solidFill>
                            <a:srgbClr val="000000"/>
                          </a:solidFill>
                          <a:effectLst/>
                          <a:latin typeface="Calibri"/>
                          <a:ea typeface="Calibri"/>
                          <a:cs typeface="Times New Roman"/>
                        </a:rPr>
                        <a:t>procurement;</a:t>
                      </a:r>
                      <a:r>
                        <a:rPr lang="en-NZ" sz="1100" b="0" baseline="0" dirty="0" smtClean="0">
                          <a:solidFill>
                            <a:srgbClr val="000000"/>
                          </a:solidFill>
                          <a:effectLst/>
                          <a:latin typeface="Calibri"/>
                          <a:ea typeface="Calibri"/>
                          <a:cs typeface="Times New Roman"/>
                        </a:rPr>
                        <a:t> </a:t>
                      </a:r>
                      <a:r>
                        <a:rPr lang="en-NZ" sz="1100" b="0" dirty="0" smtClean="0">
                          <a:solidFill>
                            <a:srgbClr val="000000"/>
                          </a:solidFill>
                          <a:effectLst/>
                          <a:latin typeface="Calibri"/>
                          <a:ea typeface="Calibri"/>
                          <a:cs typeface="Times New Roman"/>
                        </a:rPr>
                        <a:t>limited </a:t>
                      </a:r>
                      <a:r>
                        <a:rPr lang="en-NZ" sz="1100" b="0" dirty="0">
                          <a:solidFill>
                            <a:srgbClr val="000000"/>
                          </a:solidFill>
                          <a:effectLst/>
                          <a:latin typeface="Calibri"/>
                          <a:ea typeface="Calibri"/>
                          <a:cs typeface="Times New Roman"/>
                        </a:rPr>
                        <a:t>monitoring and reporting of procurement processes or transactions, supported by limited sanctions against corrupt practice  </a:t>
                      </a:r>
                    </a:p>
                  </a:txBody>
                  <a:tcPr marL="68580" marR="68580"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noFill/>
                  </a:tcPr>
                </a:tc>
              </a:tr>
              <a:tr h="321321">
                <a:tc>
                  <a:txBody>
                    <a:bodyPr/>
                    <a:lstStyle/>
                    <a:p>
                      <a:pPr marL="0" marR="0">
                        <a:lnSpc>
                          <a:spcPct val="107000"/>
                        </a:lnSpc>
                        <a:spcBef>
                          <a:spcPts val="0"/>
                        </a:spcBef>
                        <a:spcAft>
                          <a:spcPts val="600"/>
                        </a:spcAft>
                      </a:pPr>
                      <a:r>
                        <a:rPr lang="en-NZ" sz="1200">
                          <a:effectLst/>
                        </a:rPr>
                        <a:t>3</a:t>
                      </a:r>
                      <a:endParaRPr lang="en-NZ" sz="1200">
                        <a:effectLst/>
                        <a:latin typeface="Calibri"/>
                        <a:ea typeface="Calibri"/>
                        <a:cs typeface="Times New Roman"/>
                      </a:endParaRPr>
                    </a:p>
                  </a:txBody>
                  <a:tcPr marL="51435" marR="51435"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noFill/>
                  </a:tcPr>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Moderate: Finance </a:t>
                      </a:r>
                      <a:r>
                        <a:rPr lang="en-NZ" sz="1100" b="0" dirty="0">
                          <a:solidFill>
                            <a:srgbClr val="000000"/>
                          </a:solidFill>
                          <a:effectLst/>
                          <a:latin typeface="Calibri"/>
                          <a:ea typeface="Calibri"/>
                          <a:cs typeface="Times New Roman"/>
                        </a:rPr>
                        <a:t>procurement standards go beyond legal/regulatory requirements when benchmarked against international </a:t>
                      </a:r>
                      <a:r>
                        <a:rPr lang="en-NZ" sz="1100" b="0" dirty="0" smtClean="0">
                          <a:solidFill>
                            <a:srgbClr val="000000"/>
                          </a:solidFill>
                          <a:effectLst/>
                          <a:latin typeface="Calibri"/>
                          <a:ea typeface="Calibri"/>
                          <a:cs typeface="Times New Roman"/>
                        </a:rPr>
                        <a:t>standards;</a:t>
                      </a:r>
                      <a:r>
                        <a:rPr lang="en-NZ" sz="1100" b="0" baseline="0" dirty="0" smtClean="0">
                          <a:solidFill>
                            <a:srgbClr val="000000"/>
                          </a:solidFill>
                          <a:effectLst/>
                          <a:latin typeface="Calibri"/>
                          <a:ea typeface="Calibri"/>
                          <a:cs typeface="Times New Roman"/>
                        </a:rPr>
                        <a:t> with </a:t>
                      </a:r>
                      <a:r>
                        <a:rPr lang="en-NZ" sz="1100" b="0" dirty="0" smtClean="0">
                          <a:solidFill>
                            <a:srgbClr val="000000"/>
                          </a:solidFill>
                          <a:effectLst/>
                          <a:latin typeface="Calibri"/>
                          <a:ea typeface="Calibri"/>
                          <a:cs typeface="Times New Roman"/>
                        </a:rPr>
                        <a:t>monitoring </a:t>
                      </a:r>
                      <a:r>
                        <a:rPr lang="en-NZ" sz="1100" b="0" dirty="0">
                          <a:solidFill>
                            <a:srgbClr val="000000"/>
                          </a:solidFill>
                          <a:effectLst/>
                          <a:latin typeface="Calibri"/>
                          <a:ea typeface="Calibri"/>
                          <a:cs typeface="Times New Roman"/>
                        </a:rPr>
                        <a:t>and reporting of procurement processes or </a:t>
                      </a:r>
                      <a:r>
                        <a:rPr lang="en-NZ" sz="1100" b="0" dirty="0" smtClean="0">
                          <a:solidFill>
                            <a:srgbClr val="000000"/>
                          </a:solidFill>
                          <a:effectLst/>
                          <a:latin typeface="Calibri"/>
                          <a:ea typeface="Calibri"/>
                          <a:cs typeface="Times New Roman"/>
                        </a:rPr>
                        <a:t>transactions; </a:t>
                      </a:r>
                      <a:r>
                        <a:rPr lang="en-NZ" sz="1100" b="0" dirty="0">
                          <a:solidFill>
                            <a:srgbClr val="000000"/>
                          </a:solidFill>
                          <a:effectLst/>
                          <a:latin typeface="Calibri"/>
                          <a:ea typeface="Calibri"/>
                          <a:cs typeface="Times New Roman"/>
                        </a:rPr>
                        <a:t>supported by sanctions against corrupt practice  </a:t>
                      </a:r>
                    </a:p>
                  </a:txBody>
                  <a:tcPr marL="68580" marR="68580"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noFill/>
                  </a:tcPr>
                </a:tc>
              </a:tr>
              <a:tr h="329167">
                <a:tc>
                  <a:txBody>
                    <a:bodyPr/>
                    <a:lstStyle/>
                    <a:p>
                      <a:pPr marL="0" marR="0">
                        <a:lnSpc>
                          <a:spcPct val="107000"/>
                        </a:lnSpc>
                        <a:spcBef>
                          <a:spcPts val="0"/>
                        </a:spcBef>
                        <a:spcAft>
                          <a:spcPts val="600"/>
                        </a:spcAft>
                      </a:pPr>
                      <a:r>
                        <a:rPr lang="en-NZ" sz="1200" dirty="0">
                          <a:effectLst/>
                        </a:rPr>
                        <a:t>4</a:t>
                      </a:r>
                      <a:endParaRPr lang="en-NZ" sz="1200" dirty="0">
                        <a:effectLst/>
                        <a:latin typeface="Calibri"/>
                        <a:ea typeface="Calibri"/>
                        <a:cs typeface="Times New Roman"/>
                      </a:endParaRPr>
                    </a:p>
                  </a:txBody>
                  <a:tcPr marL="51435" marR="51435"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noFill/>
                  </a:tcPr>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Strong: Finance </a:t>
                      </a:r>
                      <a:r>
                        <a:rPr lang="en-NZ" sz="1100" b="0" dirty="0">
                          <a:solidFill>
                            <a:srgbClr val="000000"/>
                          </a:solidFill>
                          <a:effectLst/>
                          <a:latin typeface="Calibri"/>
                          <a:ea typeface="Calibri"/>
                          <a:cs typeface="Times New Roman"/>
                        </a:rPr>
                        <a:t>procurement standards go beyond legal/regulatory requirements, benchmarked against international standards for </a:t>
                      </a:r>
                      <a:r>
                        <a:rPr lang="en-NZ" sz="1100" b="0" dirty="0" smtClean="0">
                          <a:solidFill>
                            <a:srgbClr val="000000"/>
                          </a:solidFill>
                          <a:effectLst/>
                          <a:latin typeface="Calibri"/>
                          <a:ea typeface="Calibri"/>
                          <a:cs typeface="Times New Roman"/>
                        </a:rPr>
                        <a:t>procurement; with </a:t>
                      </a:r>
                      <a:r>
                        <a:rPr lang="en-NZ" sz="1100" b="0" dirty="0">
                          <a:solidFill>
                            <a:srgbClr val="000000"/>
                          </a:solidFill>
                          <a:effectLst/>
                          <a:latin typeface="Calibri"/>
                          <a:ea typeface="Calibri"/>
                          <a:cs typeface="Times New Roman"/>
                        </a:rPr>
                        <a:t>monitoring and reporting of procurement processes or </a:t>
                      </a:r>
                      <a:r>
                        <a:rPr lang="en-NZ" sz="1100" b="0" dirty="0" smtClean="0">
                          <a:solidFill>
                            <a:srgbClr val="000000"/>
                          </a:solidFill>
                          <a:effectLst/>
                          <a:latin typeface="Calibri"/>
                          <a:ea typeface="Calibri"/>
                          <a:cs typeface="Times New Roman"/>
                        </a:rPr>
                        <a:t>transactions; </a:t>
                      </a:r>
                      <a:r>
                        <a:rPr lang="en-NZ" sz="1100" b="0" dirty="0">
                          <a:solidFill>
                            <a:srgbClr val="000000"/>
                          </a:solidFill>
                          <a:effectLst/>
                          <a:latin typeface="Calibri"/>
                          <a:ea typeface="Calibri"/>
                          <a:cs typeface="Times New Roman"/>
                        </a:rPr>
                        <a:t>supported by guidelines, training and </a:t>
                      </a:r>
                      <a:r>
                        <a:rPr lang="en-NZ" sz="1100" b="0" dirty="0" smtClean="0">
                          <a:solidFill>
                            <a:srgbClr val="000000"/>
                          </a:solidFill>
                          <a:effectLst/>
                          <a:latin typeface="Calibri"/>
                          <a:ea typeface="Calibri"/>
                          <a:cs typeface="Times New Roman"/>
                        </a:rPr>
                        <a:t>resources: </a:t>
                      </a:r>
                      <a:r>
                        <a:rPr lang="en-NZ" sz="1100" b="0" dirty="0">
                          <a:solidFill>
                            <a:srgbClr val="000000"/>
                          </a:solidFill>
                          <a:effectLst/>
                          <a:latin typeface="Calibri"/>
                          <a:ea typeface="Calibri"/>
                          <a:cs typeface="Times New Roman"/>
                        </a:rPr>
                        <a:t>with strong sanctions against corrupt practice  </a:t>
                      </a:r>
                    </a:p>
                  </a:txBody>
                  <a:tcPr marL="68580" marR="68580"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noFill/>
                  </a:tcPr>
                </a:tc>
              </a:tr>
              <a:tr h="436591">
                <a:tc>
                  <a:txBody>
                    <a:bodyPr/>
                    <a:lstStyle/>
                    <a:p>
                      <a:pPr marL="0" marR="0">
                        <a:lnSpc>
                          <a:spcPct val="107000"/>
                        </a:lnSpc>
                        <a:spcBef>
                          <a:spcPts val="0"/>
                        </a:spcBef>
                        <a:spcAft>
                          <a:spcPts val="600"/>
                        </a:spcAft>
                      </a:pPr>
                      <a:r>
                        <a:rPr lang="en-NZ" sz="1200">
                          <a:effectLst/>
                        </a:rPr>
                        <a:t>5</a:t>
                      </a:r>
                      <a:endParaRPr lang="en-NZ" sz="1200">
                        <a:effectLst/>
                        <a:latin typeface="Calibri"/>
                        <a:ea typeface="Calibri"/>
                        <a:cs typeface="Times New Roman"/>
                      </a:endParaRPr>
                    </a:p>
                  </a:txBody>
                  <a:tcPr marL="51435" marR="51435"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noFill/>
                  </a:tcPr>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Very strong: Organisations </a:t>
                      </a:r>
                      <a:r>
                        <a:rPr lang="en-NZ" sz="1100" b="0" dirty="0">
                          <a:solidFill>
                            <a:srgbClr val="000000"/>
                          </a:solidFill>
                          <a:effectLst/>
                          <a:latin typeface="Calibri"/>
                          <a:ea typeface="Calibri"/>
                          <a:cs typeface="Times New Roman"/>
                        </a:rPr>
                        <a:t>in the financial system promote their robust procurement systems and insist that they be taken into account when negotiating for interest rates, acquiring investment capital, and when advising shareholders and supply chain partners  </a:t>
                      </a:r>
                    </a:p>
                  </a:txBody>
                  <a:tcPr marL="68580" marR="68580"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noFill/>
                  </a:tcPr>
                </a:tc>
              </a:tr>
            </a:tbl>
          </a:graphicData>
        </a:graphic>
      </p:graphicFrame>
      <p:sp>
        <p:nvSpPr>
          <p:cNvPr id="8" name="Title 1"/>
          <p:cNvSpPr txBox="1">
            <a:spLocks/>
          </p:cNvSpPr>
          <p:nvPr/>
        </p:nvSpPr>
        <p:spPr>
          <a:xfrm>
            <a:off x="342900" y="273398"/>
            <a:ext cx="6172200" cy="345544"/>
          </a:xfrm>
          <a:prstGeom prst="rect">
            <a:avLst/>
          </a:prstGeom>
          <a:solidFill>
            <a:srgbClr val="85A2C2"/>
          </a:solidFill>
          <a:ln>
            <a:solidFill>
              <a:srgbClr val="85A2C2"/>
            </a:solidFill>
          </a:ln>
        </p:spPr>
        <p:style>
          <a:lnRef idx="2">
            <a:schemeClr val="accent6">
              <a:shade val="50000"/>
            </a:schemeClr>
          </a:lnRef>
          <a:fillRef idx="1">
            <a:schemeClr val="accent6"/>
          </a:fillRef>
          <a:effectRef idx="0">
            <a:schemeClr val="accent6"/>
          </a:effectRef>
          <a:fontRef idx="minor">
            <a:schemeClr val="lt1"/>
          </a:fontRef>
        </p:style>
        <p:txBody>
          <a:bodyPr vert="horz" lIns="91440" tIns="45720" rIns="91440" bIns="45720" rtlCol="0" anchor="ctr">
            <a:no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600" dirty="0" smtClean="0"/>
              <a:t>ASSESSMENT QUESTIONS </a:t>
            </a:r>
            <a:r>
              <a:rPr lang="mr-IN" sz="1600" dirty="0" smtClean="0"/>
              <a:t>–</a:t>
            </a:r>
            <a:r>
              <a:rPr lang="en-US" sz="1600" dirty="0" smtClean="0"/>
              <a:t> PROCUREMENT</a:t>
            </a:r>
            <a:endParaRPr lang="en-US" sz="1600" dirty="0"/>
          </a:p>
        </p:txBody>
      </p:sp>
    </p:spTree>
    <p:extLst>
      <p:ext uri="{BB962C8B-B14F-4D97-AF65-F5344CB8AC3E}">
        <p14:creationId xmlns:p14="http://schemas.microsoft.com/office/powerpoint/2010/main" val="28686532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74948"/>
            <a:ext cx="6057900" cy="3277541"/>
          </a:xfrm>
        </p:spPr>
        <p:txBody>
          <a:bodyPr>
            <a:noAutofit/>
          </a:bodyPr>
          <a:lstStyle/>
          <a:p>
            <a:pPr marL="355600" indent="-355600">
              <a:buFont typeface="+mj-lt"/>
              <a:buAutoNum type="alphaLcPeriod"/>
            </a:pPr>
            <a:r>
              <a:rPr lang="en-NZ" sz="1400" dirty="0" smtClean="0"/>
              <a:t>To </a:t>
            </a:r>
            <a:r>
              <a:rPr lang="en-NZ" sz="1400" dirty="0"/>
              <a:t>what extent is there a statutory-based provision for effective and independent scrutiny of financial sector prudential regulation and supervision, market conduct regulation and AML/CFT regulation? </a:t>
            </a:r>
          </a:p>
          <a:p>
            <a:pPr marL="355600" indent="-355600">
              <a:buFont typeface="+mj-lt"/>
              <a:buAutoNum type="alphaLcPeriod"/>
            </a:pPr>
            <a:r>
              <a:rPr lang="en-NZ" sz="1400" dirty="0"/>
              <a:t>Which agency(ies) provide this scrutiny?</a:t>
            </a:r>
          </a:p>
          <a:p>
            <a:pPr marL="355600" indent="-355600">
              <a:buFont typeface="+mj-lt"/>
              <a:buAutoNum type="alphaLcPeriod"/>
            </a:pPr>
            <a:r>
              <a:rPr lang="en-NZ" sz="1400" dirty="0"/>
              <a:t>How effective is the process of scrutiny of regulatory agencies?</a:t>
            </a:r>
          </a:p>
          <a:p>
            <a:endParaRPr lang="en-NZ" sz="1200" dirty="0"/>
          </a:p>
          <a:p>
            <a:pPr marL="0" indent="0">
              <a:buNone/>
            </a:pPr>
            <a:r>
              <a:rPr lang="en-NZ" sz="1400" dirty="0"/>
              <a:t>Guidance questions</a:t>
            </a:r>
            <a:r>
              <a:rPr lang="en-NZ" sz="1400" dirty="0" smtClean="0"/>
              <a:t>:</a:t>
            </a:r>
          </a:p>
          <a:p>
            <a:r>
              <a:rPr lang="en-NZ" sz="1200" dirty="0" smtClean="0"/>
              <a:t>Does </a:t>
            </a:r>
            <a:r>
              <a:rPr lang="en-NZ" sz="1200" dirty="0"/>
              <a:t>the country have an identifiable and effective parliamentary committee (or similar organisation representing citizens) to exercise oversight of the regulation of the financial sector?  </a:t>
            </a:r>
            <a:endParaRPr lang="en-NZ" sz="1200" dirty="0" smtClean="0"/>
          </a:p>
          <a:p>
            <a:r>
              <a:rPr lang="en-NZ" sz="1200" dirty="0" smtClean="0"/>
              <a:t>How </a:t>
            </a:r>
            <a:r>
              <a:rPr lang="en-NZ" sz="1200" dirty="0"/>
              <a:t>frequently does such a committee meet for the purpose of considering regulatory performance? </a:t>
            </a:r>
            <a:endParaRPr lang="en-NZ" sz="1200" dirty="0" smtClean="0"/>
          </a:p>
          <a:p>
            <a:r>
              <a:rPr lang="en-NZ" sz="1200" dirty="0" smtClean="0"/>
              <a:t>Given </a:t>
            </a:r>
            <a:r>
              <a:rPr lang="en-NZ" sz="1200" dirty="0"/>
              <a:t>the level of integrity of the financial sector, including payments systems, does policy support strategies for harvesting the benefits of the financial systems reputation?</a:t>
            </a:r>
          </a:p>
          <a:p>
            <a:endParaRPr lang="en-NZ" sz="1200" dirty="0"/>
          </a:p>
          <a:p>
            <a:pPr marL="0" indent="0">
              <a:buNone/>
            </a:pPr>
            <a:endParaRPr lang="en-NZ" sz="1200" dirty="0"/>
          </a:p>
        </p:txBody>
      </p:sp>
      <p:graphicFrame>
        <p:nvGraphicFramePr>
          <p:cNvPr id="4" name="Table 3"/>
          <p:cNvGraphicFramePr>
            <a:graphicFrameLocks noGrp="1"/>
          </p:cNvGraphicFramePr>
          <p:nvPr>
            <p:extLst>
              <p:ext uri="{D42A27DB-BD31-4B8C-83A1-F6EECF244321}">
                <p14:modId xmlns:p14="http://schemas.microsoft.com/office/powerpoint/2010/main" val="1009946456"/>
              </p:ext>
            </p:extLst>
          </p:nvPr>
        </p:nvGraphicFramePr>
        <p:xfrm>
          <a:off x="342900" y="6662299"/>
          <a:ext cx="6172200" cy="2158466"/>
        </p:xfrm>
        <a:graphic>
          <a:graphicData uri="http://schemas.openxmlformats.org/drawingml/2006/table">
            <a:tbl>
              <a:tblPr firstRow="1" bandRow="1">
                <a:tableStyleId>{5C22544A-7EE6-4342-B048-85BDC9FD1C3A}</a:tableStyleId>
              </a:tblPr>
              <a:tblGrid>
                <a:gridCol w="797243"/>
                <a:gridCol w="5374957"/>
              </a:tblGrid>
              <a:tr h="321321">
                <a:tc>
                  <a:txBody>
                    <a:bodyPr/>
                    <a:lstStyle/>
                    <a:p>
                      <a:pPr marL="0" marR="0">
                        <a:lnSpc>
                          <a:spcPct val="107000"/>
                        </a:lnSpc>
                        <a:spcBef>
                          <a:spcPts val="0"/>
                        </a:spcBef>
                        <a:spcAft>
                          <a:spcPts val="600"/>
                        </a:spcAft>
                      </a:pPr>
                      <a:r>
                        <a:rPr lang="en-NZ" sz="1200" b="1" dirty="0">
                          <a:solidFill>
                            <a:srgbClr val="FFFFFF"/>
                          </a:solidFill>
                          <a:effectLst/>
                          <a:latin typeface="Calibri"/>
                          <a:ea typeface="Calibri"/>
                          <a:cs typeface="Times New Roman"/>
                        </a:rPr>
                        <a:t>Score</a:t>
                      </a:r>
                      <a:endParaRPr lang="en-NZ" sz="1200" dirty="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b="1" dirty="0" smtClean="0">
                          <a:solidFill>
                            <a:srgbClr val="FFFFFF"/>
                          </a:solidFill>
                          <a:effectLst/>
                          <a:latin typeface="Calibri"/>
                          <a:ea typeface="Calibri"/>
                          <a:cs typeface="Times New Roman"/>
                        </a:rPr>
                        <a:t>Assessment</a:t>
                      </a:r>
                      <a:endParaRPr lang="en-NZ" sz="1200" dirty="0">
                        <a:effectLst/>
                        <a:latin typeface="Calibri"/>
                        <a:ea typeface="Calibri"/>
                        <a:cs typeface="Times New Roman"/>
                      </a:endParaRPr>
                    </a:p>
                  </a:txBody>
                  <a:tcPr marL="51435" marR="51435" marT="0" marB="0"/>
                </a:tc>
              </a:tr>
              <a:tr h="321321">
                <a:tc>
                  <a:txBody>
                    <a:bodyPr/>
                    <a:lstStyle/>
                    <a:p>
                      <a:pPr marL="0" marR="0">
                        <a:lnSpc>
                          <a:spcPct val="107000"/>
                        </a:lnSpc>
                        <a:spcBef>
                          <a:spcPts val="0"/>
                        </a:spcBef>
                        <a:spcAft>
                          <a:spcPts val="600"/>
                        </a:spcAft>
                      </a:pPr>
                      <a:r>
                        <a:rPr lang="en-NZ" sz="1200" b="1">
                          <a:effectLst/>
                          <a:latin typeface="Calibri"/>
                          <a:ea typeface="Calibri"/>
                          <a:cs typeface="Times New Roman"/>
                        </a:rPr>
                        <a:t>1</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dirty="0">
                          <a:effectLst/>
                          <a:latin typeface="Calibri"/>
                          <a:ea typeface="Calibri"/>
                          <a:cs typeface="Times New Roman"/>
                        </a:rPr>
                        <a:t>Very weak: No formal scrutiny</a:t>
                      </a:r>
                    </a:p>
                  </a:txBody>
                  <a:tcPr marL="51435" marR="51435" marT="0" marB="0"/>
                </a:tc>
              </a:tr>
              <a:tr h="321321">
                <a:tc>
                  <a:txBody>
                    <a:bodyPr/>
                    <a:lstStyle/>
                    <a:p>
                      <a:pPr marL="0" marR="0">
                        <a:lnSpc>
                          <a:spcPct val="107000"/>
                        </a:lnSpc>
                        <a:spcBef>
                          <a:spcPts val="0"/>
                        </a:spcBef>
                        <a:spcAft>
                          <a:spcPts val="600"/>
                        </a:spcAft>
                      </a:pPr>
                      <a:r>
                        <a:rPr lang="en-NZ" sz="1200" b="1">
                          <a:effectLst/>
                          <a:latin typeface="Calibri"/>
                          <a:ea typeface="Calibri"/>
                          <a:cs typeface="Times New Roman"/>
                        </a:rPr>
                        <a:t>2</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dirty="0">
                          <a:effectLst/>
                          <a:latin typeface="Calibri"/>
                          <a:ea typeface="Calibri"/>
                          <a:cs typeface="Times New Roman"/>
                        </a:rPr>
                        <a:t>Weak: Loose expectation, no follow-up</a:t>
                      </a:r>
                    </a:p>
                  </a:txBody>
                  <a:tcPr marL="51435" marR="51435" marT="0" marB="0"/>
                </a:tc>
              </a:tr>
              <a:tr h="321321">
                <a:tc>
                  <a:txBody>
                    <a:bodyPr/>
                    <a:lstStyle/>
                    <a:p>
                      <a:pPr marL="0" marR="0">
                        <a:lnSpc>
                          <a:spcPct val="107000"/>
                        </a:lnSpc>
                        <a:spcBef>
                          <a:spcPts val="0"/>
                        </a:spcBef>
                        <a:spcAft>
                          <a:spcPts val="600"/>
                        </a:spcAft>
                      </a:pPr>
                      <a:r>
                        <a:rPr lang="en-NZ" sz="1200" b="1">
                          <a:effectLst/>
                          <a:latin typeface="Calibri"/>
                          <a:ea typeface="Calibri"/>
                          <a:cs typeface="Times New Roman"/>
                        </a:rPr>
                        <a:t>3</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a:effectLst/>
                          <a:latin typeface="Calibri"/>
                          <a:ea typeface="Calibri"/>
                          <a:cs typeface="Times New Roman"/>
                        </a:rPr>
                        <a:t>Moderate: Scrutiny, focus and expectation but spasmodic</a:t>
                      </a:r>
                    </a:p>
                  </a:txBody>
                  <a:tcPr marL="51435" marR="51435" marT="0" marB="0"/>
                </a:tc>
              </a:tr>
              <a:tr h="436591">
                <a:tc>
                  <a:txBody>
                    <a:bodyPr/>
                    <a:lstStyle/>
                    <a:p>
                      <a:pPr marL="0" marR="0">
                        <a:lnSpc>
                          <a:spcPct val="107000"/>
                        </a:lnSpc>
                        <a:spcBef>
                          <a:spcPts val="0"/>
                        </a:spcBef>
                        <a:spcAft>
                          <a:spcPts val="600"/>
                        </a:spcAft>
                      </a:pPr>
                      <a:r>
                        <a:rPr lang="en-NZ" sz="1200" b="1">
                          <a:effectLst/>
                          <a:latin typeface="Calibri"/>
                          <a:ea typeface="Calibri"/>
                          <a:cs typeface="Times New Roman"/>
                        </a:rPr>
                        <a:t>4</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a:effectLst/>
                          <a:latin typeface="Calibri"/>
                          <a:ea typeface="Calibri"/>
                          <a:cs typeface="Times New Roman"/>
                        </a:rPr>
                        <a:t>Strong: Scrutiny and expectation high but not held accountable to high governance</a:t>
                      </a:r>
                    </a:p>
                  </a:txBody>
                  <a:tcPr marL="51435" marR="51435" marT="0" marB="0"/>
                </a:tc>
              </a:tr>
              <a:tr h="436591">
                <a:tc>
                  <a:txBody>
                    <a:bodyPr/>
                    <a:lstStyle/>
                    <a:p>
                      <a:pPr marL="0" marR="0">
                        <a:lnSpc>
                          <a:spcPct val="107000"/>
                        </a:lnSpc>
                        <a:spcBef>
                          <a:spcPts val="0"/>
                        </a:spcBef>
                        <a:spcAft>
                          <a:spcPts val="600"/>
                        </a:spcAft>
                      </a:pPr>
                      <a:r>
                        <a:rPr lang="en-NZ" sz="1200" b="1">
                          <a:effectLst/>
                          <a:latin typeface="Calibri"/>
                          <a:ea typeface="Calibri"/>
                          <a:cs typeface="Times New Roman"/>
                        </a:rPr>
                        <a:t>5</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dirty="0">
                          <a:effectLst/>
                          <a:latin typeface="Calibri"/>
                          <a:ea typeface="Calibri"/>
                          <a:cs typeface="Times New Roman"/>
                        </a:rPr>
                        <a:t>Very strong: High governance requires accountable policy and scrutiny, and links to financial benefits</a:t>
                      </a:r>
                    </a:p>
                  </a:txBody>
                  <a:tcPr marL="51435" marR="51435" marT="0" marB="0"/>
                </a:tc>
              </a:tr>
            </a:tbl>
          </a:graphicData>
        </a:graphic>
      </p:graphicFrame>
      <p:sp>
        <p:nvSpPr>
          <p:cNvPr id="5" name="Title 1"/>
          <p:cNvSpPr txBox="1">
            <a:spLocks/>
          </p:cNvSpPr>
          <p:nvPr/>
        </p:nvSpPr>
        <p:spPr>
          <a:xfrm>
            <a:off x="457200" y="655050"/>
            <a:ext cx="6172200" cy="690210"/>
          </a:xfrm>
          <a:prstGeom prst="rect">
            <a:avLst/>
          </a:prstGeom>
        </p:spPr>
        <p:txBody>
          <a:bodyPr vert="horz" lIns="91440" tIns="45720" rIns="91440" bIns="45720" rtlCol="0" anchor="ctr">
            <a:normAutofit fontScale="97500"/>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2000" dirty="0" smtClean="0"/>
              <a:t>1. High-level government oversight.</a:t>
            </a:r>
            <a:endParaRPr lang="en-US" sz="2000" dirty="0"/>
          </a:p>
        </p:txBody>
      </p:sp>
      <p:sp>
        <p:nvSpPr>
          <p:cNvPr id="6" name="Title 1"/>
          <p:cNvSpPr txBox="1">
            <a:spLocks/>
          </p:cNvSpPr>
          <p:nvPr/>
        </p:nvSpPr>
        <p:spPr>
          <a:xfrm>
            <a:off x="342900" y="287709"/>
            <a:ext cx="6172200" cy="34554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600" dirty="0" smtClean="0"/>
              <a:t>ASSESSMENT QUESTIONS - POLICY</a:t>
            </a:r>
            <a:endParaRPr lang="en-US" sz="1600" dirty="0"/>
          </a:p>
        </p:txBody>
      </p:sp>
    </p:spTree>
    <p:extLst>
      <p:ext uri="{BB962C8B-B14F-4D97-AF65-F5344CB8AC3E}">
        <p14:creationId xmlns:p14="http://schemas.microsoft.com/office/powerpoint/2010/main" val="23250588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697090"/>
            <a:ext cx="6242050" cy="411499"/>
          </a:xfrm>
        </p:spPr>
        <p:txBody>
          <a:bodyPr>
            <a:noAutofit/>
          </a:bodyPr>
          <a:lstStyle/>
          <a:p>
            <a:pPr algn="l"/>
            <a:r>
              <a:rPr lang="en-US" sz="2000" dirty="0" smtClean="0"/>
              <a:t>34. Investment sources.</a:t>
            </a:r>
            <a:endParaRPr lang="en-US" sz="2000" dirty="0"/>
          </a:p>
        </p:txBody>
      </p:sp>
      <p:sp>
        <p:nvSpPr>
          <p:cNvPr id="3" name="Content Placeholder 2"/>
          <p:cNvSpPr>
            <a:spLocks noGrp="1"/>
          </p:cNvSpPr>
          <p:nvPr>
            <p:ph idx="1"/>
          </p:nvPr>
        </p:nvSpPr>
        <p:spPr>
          <a:xfrm>
            <a:off x="342900" y="1450860"/>
            <a:ext cx="6172200" cy="3277541"/>
          </a:xfrm>
        </p:spPr>
        <p:txBody>
          <a:bodyPr>
            <a:noAutofit/>
          </a:bodyPr>
          <a:lstStyle/>
          <a:p>
            <a:pPr marL="0" lvl="0" indent="0">
              <a:buNone/>
            </a:pPr>
            <a:r>
              <a:rPr lang="en-NZ" sz="1400" dirty="0"/>
              <a:t>To what extent has the financial system adopted </a:t>
            </a:r>
            <a:r>
              <a:rPr lang="en-NZ" sz="1400" dirty="0" smtClean="0"/>
              <a:t>robust Anti-Money Laundering </a:t>
            </a:r>
            <a:r>
              <a:rPr lang="en-NZ" sz="1400" dirty="0"/>
              <a:t>processes to ensure that the funds deposited or invested with financial institutions are legitimately sourced?</a:t>
            </a:r>
          </a:p>
        </p:txBody>
      </p:sp>
      <p:graphicFrame>
        <p:nvGraphicFramePr>
          <p:cNvPr id="6" name="Table 5"/>
          <p:cNvGraphicFramePr>
            <a:graphicFrameLocks noGrp="1"/>
          </p:cNvGraphicFramePr>
          <p:nvPr>
            <p:extLst>
              <p:ext uri="{D42A27DB-BD31-4B8C-83A1-F6EECF244321}">
                <p14:modId xmlns:p14="http://schemas.microsoft.com/office/powerpoint/2010/main" val="522978898"/>
              </p:ext>
            </p:extLst>
          </p:nvPr>
        </p:nvGraphicFramePr>
        <p:xfrm>
          <a:off x="342900" y="6769929"/>
          <a:ext cx="6172200" cy="2219676"/>
        </p:xfrm>
        <a:graphic>
          <a:graphicData uri="http://schemas.openxmlformats.org/drawingml/2006/table">
            <a:tbl>
              <a:tblPr firstRow="1" bandRow="1">
                <a:tableStyleId>{93296810-A885-4BE3-A3E7-6D5BEEA58F35}</a:tableStyleId>
              </a:tblPr>
              <a:tblGrid>
                <a:gridCol w="797243"/>
                <a:gridCol w="5374957"/>
              </a:tblGrid>
              <a:tr h="321321">
                <a:tc>
                  <a:txBody>
                    <a:bodyPr/>
                    <a:lstStyle/>
                    <a:p>
                      <a:pPr marL="0" marR="0">
                        <a:lnSpc>
                          <a:spcPct val="107000"/>
                        </a:lnSpc>
                        <a:spcBef>
                          <a:spcPts val="0"/>
                        </a:spcBef>
                        <a:spcAft>
                          <a:spcPts val="600"/>
                        </a:spcAft>
                      </a:pPr>
                      <a:r>
                        <a:rPr lang="en-NZ" sz="1200" dirty="0">
                          <a:effectLst/>
                        </a:rPr>
                        <a:t>Score</a:t>
                      </a:r>
                      <a:endParaRPr lang="en-NZ" sz="1200" dirty="0">
                        <a:effectLst/>
                        <a:latin typeface="Calibri"/>
                        <a:ea typeface="Calibri"/>
                        <a:cs typeface="Times New Roman"/>
                      </a:endParaRPr>
                    </a:p>
                  </a:txBody>
                  <a:tcPr marL="51435" marR="51435" marT="0" marB="0">
                    <a:lnB w="12700" cap="flat" cmpd="sng" algn="ctr">
                      <a:solidFill>
                        <a:srgbClr val="C7DADD"/>
                      </a:solidFill>
                      <a:prstDash val="solid"/>
                      <a:round/>
                      <a:headEnd type="none" w="med" len="med"/>
                      <a:tailEnd type="none" w="med" len="med"/>
                    </a:lnB>
                    <a:solidFill>
                      <a:srgbClr val="85A2C2"/>
                    </a:solidFill>
                  </a:tcPr>
                </a:tc>
                <a:tc>
                  <a:txBody>
                    <a:bodyPr/>
                    <a:lstStyle/>
                    <a:p>
                      <a:pPr marL="0" marR="0">
                        <a:lnSpc>
                          <a:spcPct val="107000"/>
                        </a:lnSpc>
                        <a:spcBef>
                          <a:spcPts val="0"/>
                        </a:spcBef>
                        <a:spcAft>
                          <a:spcPts val="600"/>
                        </a:spcAft>
                      </a:pPr>
                      <a:r>
                        <a:rPr lang="en-NZ" sz="1200" dirty="0" smtClean="0">
                          <a:effectLst/>
                        </a:rPr>
                        <a:t>Assessment</a:t>
                      </a:r>
                      <a:endParaRPr lang="en-NZ" sz="1200" dirty="0">
                        <a:effectLst/>
                        <a:latin typeface="Calibri"/>
                        <a:ea typeface="Calibri"/>
                        <a:cs typeface="Times New Roman"/>
                      </a:endParaRPr>
                    </a:p>
                  </a:txBody>
                  <a:tcPr marL="51435" marR="51435" marT="0" marB="0">
                    <a:lnB w="12700" cap="flat" cmpd="sng" algn="ctr">
                      <a:solidFill>
                        <a:srgbClr val="C7DADD"/>
                      </a:solidFill>
                      <a:prstDash val="solid"/>
                      <a:round/>
                      <a:headEnd type="none" w="med" len="med"/>
                      <a:tailEnd type="none" w="med" len="med"/>
                    </a:lnB>
                    <a:solidFill>
                      <a:srgbClr val="85A2C2"/>
                    </a:solidFill>
                  </a:tcPr>
                </a:tc>
              </a:tr>
              <a:tr h="321321">
                <a:tc>
                  <a:txBody>
                    <a:bodyPr/>
                    <a:lstStyle/>
                    <a:p>
                      <a:pPr marL="0" marR="0">
                        <a:lnSpc>
                          <a:spcPct val="107000"/>
                        </a:lnSpc>
                        <a:spcBef>
                          <a:spcPts val="0"/>
                        </a:spcBef>
                        <a:spcAft>
                          <a:spcPts val="600"/>
                        </a:spcAft>
                      </a:pPr>
                      <a:r>
                        <a:rPr lang="en-NZ" sz="1200" dirty="0">
                          <a:effectLst/>
                        </a:rPr>
                        <a:t>1</a:t>
                      </a:r>
                      <a:endParaRPr lang="en-NZ" sz="1200" dirty="0">
                        <a:effectLst/>
                        <a:latin typeface="Calibri"/>
                        <a:ea typeface="Calibri"/>
                        <a:cs typeface="Times New Roman"/>
                      </a:endParaRPr>
                    </a:p>
                  </a:txBody>
                  <a:tcPr marL="51435" marR="51435"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noFill/>
                  </a:tcPr>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Very weak: Phase </a:t>
                      </a:r>
                      <a:r>
                        <a:rPr lang="en-NZ" sz="1100" b="0" dirty="0">
                          <a:solidFill>
                            <a:srgbClr val="000000"/>
                          </a:solidFill>
                          <a:effectLst/>
                          <a:latin typeface="Calibri"/>
                          <a:ea typeface="Calibri"/>
                          <a:cs typeface="Times New Roman"/>
                        </a:rPr>
                        <a:t>1 Anti-money Laundering systems moving forward</a:t>
                      </a:r>
                    </a:p>
                  </a:txBody>
                  <a:tcPr marL="68580" marR="68580"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noFill/>
                  </a:tcPr>
                </a:tc>
              </a:tr>
              <a:tr h="321321">
                <a:tc>
                  <a:txBody>
                    <a:bodyPr/>
                    <a:lstStyle/>
                    <a:p>
                      <a:pPr marL="0" marR="0">
                        <a:lnSpc>
                          <a:spcPct val="107000"/>
                        </a:lnSpc>
                        <a:spcBef>
                          <a:spcPts val="0"/>
                        </a:spcBef>
                        <a:spcAft>
                          <a:spcPts val="600"/>
                        </a:spcAft>
                      </a:pPr>
                      <a:r>
                        <a:rPr lang="en-NZ" sz="1200" dirty="0">
                          <a:effectLst/>
                        </a:rPr>
                        <a:t>2</a:t>
                      </a:r>
                      <a:endParaRPr lang="en-NZ" sz="1200" dirty="0">
                        <a:effectLst/>
                        <a:latin typeface="Calibri"/>
                        <a:ea typeface="Calibri"/>
                        <a:cs typeface="Times New Roman"/>
                      </a:endParaRPr>
                    </a:p>
                  </a:txBody>
                  <a:tcPr marL="51435" marR="51435"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noFill/>
                  </a:tcPr>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Weak: Phase </a:t>
                      </a:r>
                      <a:r>
                        <a:rPr lang="en-NZ" sz="1100" b="0" dirty="0">
                          <a:solidFill>
                            <a:srgbClr val="000000"/>
                          </a:solidFill>
                          <a:effectLst/>
                          <a:latin typeface="Calibri"/>
                          <a:ea typeface="Calibri"/>
                          <a:cs typeface="Times New Roman"/>
                        </a:rPr>
                        <a:t>1 Anti-money laundering systems largely in place</a:t>
                      </a:r>
                    </a:p>
                  </a:txBody>
                  <a:tcPr marL="68580" marR="68580"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noFill/>
                  </a:tcPr>
                </a:tc>
              </a:tr>
              <a:tr h="321321">
                <a:tc>
                  <a:txBody>
                    <a:bodyPr/>
                    <a:lstStyle/>
                    <a:p>
                      <a:pPr marL="0" marR="0">
                        <a:lnSpc>
                          <a:spcPct val="107000"/>
                        </a:lnSpc>
                        <a:spcBef>
                          <a:spcPts val="0"/>
                        </a:spcBef>
                        <a:spcAft>
                          <a:spcPts val="600"/>
                        </a:spcAft>
                      </a:pPr>
                      <a:r>
                        <a:rPr lang="en-NZ" sz="1200">
                          <a:effectLst/>
                        </a:rPr>
                        <a:t>3</a:t>
                      </a:r>
                      <a:endParaRPr lang="en-NZ" sz="1200">
                        <a:effectLst/>
                        <a:latin typeface="Calibri"/>
                        <a:ea typeface="Calibri"/>
                        <a:cs typeface="Times New Roman"/>
                      </a:endParaRPr>
                    </a:p>
                  </a:txBody>
                  <a:tcPr marL="51435" marR="51435"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noFill/>
                  </a:tcPr>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Moderate: Phase </a:t>
                      </a:r>
                      <a:r>
                        <a:rPr lang="en-NZ" sz="1100" b="0" dirty="0">
                          <a:solidFill>
                            <a:srgbClr val="000000"/>
                          </a:solidFill>
                          <a:effectLst/>
                          <a:latin typeface="Calibri"/>
                          <a:ea typeface="Calibri"/>
                          <a:cs typeface="Times New Roman"/>
                        </a:rPr>
                        <a:t>1 Anti-money laundering systems in largely in place with steps being taking to implement Phase 2 AML</a:t>
                      </a:r>
                    </a:p>
                  </a:txBody>
                  <a:tcPr marL="68580" marR="68580"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noFill/>
                  </a:tcPr>
                </a:tc>
              </a:tr>
              <a:tr h="329167">
                <a:tc>
                  <a:txBody>
                    <a:bodyPr/>
                    <a:lstStyle/>
                    <a:p>
                      <a:pPr marL="0" marR="0">
                        <a:lnSpc>
                          <a:spcPct val="107000"/>
                        </a:lnSpc>
                        <a:spcBef>
                          <a:spcPts val="0"/>
                        </a:spcBef>
                        <a:spcAft>
                          <a:spcPts val="600"/>
                        </a:spcAft>
                      </a:pPr>
                      <a:r>
                        <a:rPr lang="en-NZ" sz="1200" dirty="0">
                          <a:effectLst/>
                        </a:rPr>
                        <a:t>4</a:t>
                      </a:r>
                      <a:endParaRPr lang="en-NZ" sz="1200" dirty="0">
                        <a:effectLst/>
                        <a:latin typeface="Calibri"/>
                        <a:ea typeface="Calibri"/>
                        <a:cs typeface="Times New Roman"/>
                      </a:endParaRPr>
                    </a:p>
                  </a:txBody>
                  <a:tcPr marL="51435" marR="51435"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NZ" sz="1100" b="0" dirty="0" smtClean="0">
                          <a:solidFill>
                            <a:srgbClr val="000000"/>
                          </a:solidFill>
                          <a:effectLst/>
                          <a:latin typeface="Calibri"/>
                          <a:ea typeface="Calibri"/>
                          <a:cs typeface="Times New Roman"/>
                        </a:rPr>
                        <a:t>Strong: Phase </a:t>
                      </a:r>
                      <a:r>
                        <a:rPr lang="en-NZ" sz="1100" b="0" dirty="0">
                          <a:solidFill>
                            <a:srgbClr val="000000"/>
                          </a:solidFill>
                          <a:effectLst/>
                          <a:latin typeface="Calibri"/>
                          <a:ea typeface="Calibri"/>
                          <a:cs typeface="Times New Roman"/>
                        </a:rPr>
                        <a:t>1 Anti-money laundering systems in largely in place with Phase 2 AML moving forward in response to the new legislation</a:t>
                      </a:r>
                    </a:p>
                  </a:txBody>
                  <a:tcPr marL="68580" marR="68580"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noFill/>
                  </a:tcPr>
                </a:tc>
              </a:tr>
              <a:tr h="436591">
                <a:tc>
                  <a:txBody>
                    <a:bodyPr/>
                    <a:lstStyle/>
                    <a:p>
                      <a:pPr marL="0" marR="0">
                        <a:lnSpc>
                          <a:spcPct val="107000"/>
                        </a:lnSpc>
                        <a:spcBef>
                          <a:spcPts val="0"/>
                        </a:spcBef>
                        <a:spcAft>
                          <a:spcPts val="600"/>
                        </a:spcAft>
                      </a:pPr>
                      <a:r>
                        <a:rPr lang="en-NZ" sz="1200">
                          <a:effectLst/>
                        </a:rPr>
                        <a:t>5</a:t>
                      </a:r>
                      <a:endParaRPr lang="en-NZ" sz="1200">
                        <a:effectLst/>
                        <a:latin typeface="Calibri"/>
                        <a:ea typeface="Calibri"/>
                        <a:cs typeface="Times New Roman"/>
                      </a:endParaRPr>
                    </a:p>
                  </a:txBody>
                  <a:tcPr marL="51435" marR="51435"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NZ" sz="1100" b="0" dirty="0" smtClean="0">
                          <a:solidFill>
                            <a:srgbClr val="000000"/>
                          </a:solidFill>
                          <a:effectLst/>
                          <a:latin typeface="Calibri"/>
                          <a:ea typeface="Calibri"/>
                          <a:cs typeface="Times New Roman"/>
                        </a:rPr>
                        <a:t>Very strong: The </a:t>
                      </a:r>
                      <a:r>
                        <a:rPr lang="en-NZ" sz="1100" b="0" dirty="0">
                          <a:solidFill>
                            <a:srgbClr val="000000"/>
                          </a:solidFill>
                          <a:effectLst/>
                          <a:latin typeface="Calibri"/>
                          <a:ea typeface="Calibri"/>
                          <a:cs typeface="Times New Roman"/>
                        </a:rPr>
                        <a:t>New Zealand financial system embraces and promotes both Phase 1 and Phase 2 AML, demonstrating the benefits to be achieved by banks and financial organisations, by the financial system and as a result, by citizens and businesses</a:t>
                      </a:r>
                    </a:p>
                  </a:txBody>
                  <a:tcPr marL="68580" marR="68580"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noFill/>
                  </a:tcPr>
                </a:tc>
              </a:tr>
            </a:tbl>
          </a:graphicData>
        </a:graphic>
      </p:graphicFrame>
      <p:sp>
        <p:nvSpPr>
          <p:cNvPr id="8" name="Title 1"/>
          <p:cNvSpPr txBox="1">
            <a:spLocks/>
          </p:cNvSpPr>
          <p:nvPr/>
        </p:nvSpPr>
        <p:spPr>
          <a:xfrm>
            <a:off x="342900" y="284321"/>
            <a:ext cx="6172200" cy="345544"/>
          </a:xfrm>
          <a:prstGeom prst="rect">
            <a:avLst/>
          </a:prstGeom>
          <a:solidFill>
            <a:srgbClr val="85A2C2"/>
          </a:solidFill>
          <a:ln>
            <a:solidFill>
              <a:srgbClr val="85A2C2"/>
            </a:solidFill>
          </a:ln>
        </p:spPr>
        <p:style>
          <a:lnRef idx="2">
            <a:schemeClr val="accent6">
              <a:shade val="50000"/>
            </a:schemeClr>
          </a:lnRef>
          <a:fillRef idx="1">
            <a:schemeClr val="accent6"/>
          </a:fillRef>
          <a:effectRef idx="0">
            <a:schemeClr val="accent6"/>
          </a:effectRef>
          <a:fontRef idx="minor">
            <a:schemeClr val="lt1"/>
          </a:fontRef>
        </p:style>
        <p:txBody>
          <a:bodyPr vert="horz" lIns="91440" tIns="45720" rIns="91440" bIns="45720" rtlCol="0" anchor="ctr">
            <a:no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600" dirty="0" smtClean="0"/>
              <a:t>ASSESSMENT QUESTIONS </a:t>
            </a:r>
            <a:r>
              <a:rPr lang="mr-IN" sz="1600" dirty="0" smtClean="0"/>
              <a:t>–</a:t>
            </a:r>
            <a:r>
              <a:rPr lang="en-US" sz="1600" dirty="0" smtClean="0"/>
              <a:t> PROCUREMENT</a:t>
            </a:r>
            <a:endParaRPr lang="en-US" sz="1600" dirty="0"/>
          </a:p>
        </p:txBody>
      </p:sp>
    </p:spTree>
    <p:extLst>
      <p:ext uri="{BB962C8B-B14F-4D97-AF65-F5344CB8AC3E}">
        <p14:creationId xmlns:p14="http://schemas.microsoft.com/office/powerpoint/2010/main" val="31579593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697090"/>
            <a:ext cx="6242050" cy="411499"/>
          </a:xfrm>
        </p:spPr>
        <p:txBody>
          <a:bodyPr>
            <a:noAutofit/>
          </a:bodyPr>
          <a:lstStyle/>
          <a:p>
            <a:pPr algn="l"/>
            <a:r>
              <a:rPr lang="en-US" sz="2000" dirty="0" smtClean="0"/>
              <a:t>35. Procurement staff training.</a:t>
            </a:r>
            <a:endParaRPr lang="en-US" sz="2000" dirty="0"/>
          </a:p>
        </p:txBody>
      </p:sp>
      <p:sp>
        <p:nvSpPr>
          <p:cNvPr id="3" name="Content Placeholder 2"/>
          <p:cNvSpPr>
            <a:spLocks noGrp="1"/>
          </p:cNvSpPr>
          <p:nvPr>
            <p:ph idx="1"/>
          </p:nvPr>
        </p:nvSpPr>
        <p:spPr>
          <a:xfrm>
            <a:off x="342900" y="1450860"/>
            <a:ext cx="6172200" cy="3277541"/>
          </a:xfrm>
        </p:spPr>
        <p:txBody>
          <a:bodyPr>
            <a:noAutofit/>
          </a:bodyPr>
          <a:lstStyle/>
          <a:p>
            <a:pPr marL="0" lvl="0" indent="0">
              <a:buNone/>
            </a:pPr>
            <a:r>
              <a:rPr lang="en-NZ" sz="1400" dirty="0"/>
              <a:t>To what extent are procurement staff, in particular project and contract managers, specifically trained and empowered to ensure integrity in the reporting and delivery of procurement contracts, in particular that contractors with financial institutions meet their obligations?</a:t>
            </a:r>
            <a:r>
              <a:rPr lang="en-NZ" sz="1400" dirty="0" smtClean="0">
                <a:effectLst/>
              </a:rPr>
              <a:t> </a:t>
            </a:r>
            <a:endParaRPr lang="en-NZ" sz="1200" dirty="0"/>
          </a:p>
        </p:txBody>
      </p:sp>
      <p:graphicFrame>
        <p:nvGraphicFramePr>
          <p:cNvPr id="6" name="Table 5"/>
          <p:cNvGraphicFramePr>
            <a:graphicFrameLocks noGrp="1"/>
          </p:cNvGraphicFramePr>
          <p:nvPr>
            <p:extLst>
              <p:ext uri="{D42A27DB-BD31-4B8C-83A1-F6EECF244321}">
                <p14:modId xmlns:p14="http://schemas.microsoft.com/office/powerpoint/2010/main" val="1320404034"/>
              </p:ext>
            </p:extLst>
          </p:nvPr>
        </p:nvGraphicFramePr>
        <p:xfrm>
          <a:off x="342900" y="6586958"/>
          <a:ext cx="6172200" cy="2473972"/>
        </p:xfrm>
        <a:graphic>
          <a:graphicData uri="http://schemas.openxmlformats.org/drawingml/2006/table">
            <a:tbl>
              <a:tblPr firstRow="1" bandRow="1">
                <a:tableStyleId>{93296810-A885-4BE3-A3E7-6D5BEEA58F35}</a:tableStyleId>
              </a:tblPr>
              <a:tblGrid>
                <a:gridCol w="797243"/>
                <a:gridCol w="5374957"/>
              </a:tblGrid>
              <a:tr h="321321">
                <a:tc>
                  <a:txBody>
                    <a:bodyPr/>
                    <a:lstStyle/>
                    <a:p>
                      <a:pPr marL="0" marR="0">
                        <a:lnSpc>
                          <a:spcPct val="107000"/>
                        </a:lnSpc>
                        <a:spcBef>
                          <a:spcPts val="0"/>
                        </a:spcBef>
                        <a:spcAft>
                          <a:spcPts val="600"/>
                        </a:spcAft>
                      </a:pPr>
                      <a:r>
                        <a:rPr lang="en-NZ" sz="1200" dirty="0">
                          <a:effectLst/>
                        </a:rPr>
                        <a:t>Score</a:t>
                      </a:r>
                      <a:endParaRPr lang="en-NZ" sz="1200" dirty="0">
                        <a:effectLst/>
                        <a:latin typeface="Calibri"/>
                        <a:ea typeface="Calibri"/>
                        <a:cs typeface="Times New Roman"/>
                      </a:endParaRPr>
                    </a:p>
                  </a:txBody>
                  <a:tcPr marL="51435" marR="51435" marT="0" marB="0">
                    <a:lnB w="12700" cap="flat" cmpd="sng" algn="ctr">
                      <a:solidFill>
                        <a:srgbClr val="C7DADD"/>
                      </a:solidFill>
                      <a:prstDash val="solid"/>
                      <a:round/>
                      <a:headEnd type="none" w="med" len="med"/>
                      <a:tailEnd type="none" w="med" len="med"/>
                    </a:lnB>
                    <a:solidFill>
                      <a:srgbClr val="85A2C2"/>
                    </a:solidFill>
                  </a:tcPr>
                </a:tc>
                <a:tc>
                  <a:txBody>
                    <a:bodyPr/>
                    <a:lstStyle/>
                    <a:p>
                      <a:pPr marL="0" marR="0">
                        <a:lnSpc>
                          <a:spcPct val="107000"/>
                        </a:lnSpc>
                        <a:spcBef>
                          <a:spcPts val="0"/>
                        </a:spcBef>
                        <a:spcAft>
                          <a:spcPts val="600"/>
                        </a:spcAft>
                      </a:pPr>
                      <a:r>
                        <a:rPr lang="en-NZ" sz="1200" dirty="0" smtClean="0">
                          <a:effectLst/>
                        </a:rPr>
                        <a:t>Assessment</a:t>
                      </a:r>
                      <a:endParaRPr lang="en-NZ" sz="1200" dirty="0">
                        <a:effectLst/>
                        <a:latin typeface="Calibri"/>
                        <a:ea typeface="Calibri"/>
                        <a:cs typeface="Times New Roman"/>
                      </a:endParaRPr>
                    </a:p>
                  </a:txBody>
                  <a:tcPr marL="51435" marR="51435" marT="0" marB="0">
                    <a:lnB w="12700" cap="flat" cmpd="sng" algn="ctr">
                      <a:solidFill>
                        <a:srgbClr val="C7DADD"/>
                      </a:solidFill>
                      <a:prstDash val="solid"/>
                      <a:round/>
                      <a:headEnd type="none" w="med" len="med"/>
                      <a:tailEnd type="none" w="med" len="med"/>
                    </a:lnB>
                    <a:solidFill>
                      <a:srgbClr val="85A2C2"/>
                    </a:solidFill>
                  </a:tcPr>
                </a:tc>
              </a:tr>
              <a:tr h="321321">
                <a:tc>
                  <a:txBody>
                    <a:bodyPr/>
                    <a:lstStyle/>
                    <a:p>
                      <a:pPr marL="0" marR="0">
                        <a:lnSpc>
                          <a:spcPct val="107000"/>
                        </a:lnSpc>
                        <a:spcBef>
                          <a:spcPts val="0"/>
                        </a:spcBef>
                        <a:spcAft>
                          <a:spcPts val="600"/>
                        </a:spcAft>
                      </a:pPr>
                      <a:r>
                        <a:rPr lang="en-NZ" sz="1200" dirty="0">
                          <a:effectLst/>
                        </a:rPr>
                        <a:t>1</a:t>
                      </a:r>
                      <a:endParaRPr lang="en-NZ" sz="1200" dirty="0">
                        <a:effectLst/>
                        <a:latin typeface="Calibri"/>
                        <a:ea typeface="Calibri"/>
                        <a:cs typeface="Times New Roman"/>
                      </a:endParaRPr>
                    </a:p>
                  </a:txBody>
                  <a:tcPr marL="51435" marR="51435"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noFill/>
                  </a:tcPr>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Very weak: Limited </a:t>
                      </a:r>
                      <a:r>
                        <a:rPr lang="en-NZ" sz="1100" b="0" dirty="0">
                          <a:solidFill>
                            <a:srgbClr val="000000"/>
                          </a:solidFill>
                          <a:effectLst/>
                          <a:latin typeface="Calibri"/>
                          <a:ea typeface="Calibri"/>
                          <a:cs typeface="Times New Roman"/>
                        </a:rPr>
                        <a:t>investment in procurement processes, reflected in narrow training provided or required of procurement staff or managers, with limited reporting on delivery </a:t>
                      </a:r>
                    </a:p>
                  </a:txBody>
                  <a:tcPr marL="68580" marR="68580"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noFill/>
                  </a:tcPr>
                </a:tc>
              </a:tr>
              <a:tr h="321321">
                <a:tc>
                  <a:txBody>
                    <a:bodyPr/>
                    <a:lstStyle/>
                    <a:p>
                      <a:pPr marL="0" marR="0">
                        <a:lnSpc>
                          <a:spcPct val="107000"/>
                        </a:lnSpc>
                        <a:spcBef>
                          <a:spcPts val="0"/>
                        </a:spcBef>
                        <a:spcAft>
                          <a:spcPts val="600"/>
                        </a:spcAft>
                      </a:pPr>
                      <a:r>
                        <a:rPr lang="en-NZ" sz="1200" dirty="0">
                          <a:effectLst/>
                        </a:rPr>
                        <a:t>2</a:t>
                      </a:r>
                      <a:endParaRPr lang="en-NZ" sz="1200" dirty="0">
                        <a:effectLst/>
                        <a:latin typeface="Calibri"/>
                        <a:ea typeface="Calibri"/>
                        <a:cs typeface="Times New Roman"/>
                      </a:endParaRPr>
                    </a:p>
                  </a:txBody>
                  <a:tcPr marL="51435" marR="51435"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noFill/>
                  </a:tcPr>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Weak: Some </a:t>
                      </a:r>
                      <a:r>
                        <a:rPr lang="en-NZ" sz="1100" b="0" dirty="0">
                          <a:solidFill>
                            <a:srgbClr val="000000"/>
                          </a:solidFill>
                          <a:effectLst/>
                          <a:latin typeface="Calibri"/>
                          <a:ea typeface="Calibri"/>
                          <a:cs typeface="Times New Roman"/>
                        </a:rPr>
                        <a:t>investment in procurement processes, including training provided or required of procurement staff or managers and some reporting on delivery</a:t>
                      </a:r>
                    </a:p>
                  </a:txBody>
                  <a:tcPr marL="68580" marR="68580"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noFill/>
                  </a:tcPr>
                </a:tc>
              </a:tr>
              <a:tr h="321321">
                <a:tc>
                  <a:txBody>
                    <a:bodyPr/>
                    <a:lstStyle/>
                    <a:p>
                      <a:pPr marL="0" marR="0">
                        <a:lnSpc>
                          <a:spcPct val="107000"/>
                        </a:lnSpc>
                        <a:spcBef>
                          <a:spcPts val="0"/>
                        </a:spcBef>
                        <a:spcAft>
                          <a:spcPts val="600"/>
                        </a:spcAft>
                      </a:pPr>
                      <a:r>
                        <a:rPr lang="en-NZ" sz="1200">
                          <a:effectLst/>
                        </a:rPr>
                        <a:t>3</a:t>
                      </a:r>
                      <a:endParaRPr lang="en-NZ" sz="1200">
                        <a:effectLst/>
                        <a:latin typeface="Calibri"/>
                        <a:ea typeface="Calibri"/>
                        <a:cs typeface="Times New Roman"/>
                      </a:endParaRPr>
                    </a:p>
                  </a:txBody>
                  <a:tcPr marL="51435" marR="51435"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noFill/>
                  </a:tcPr>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Moderate: Training </a:t>
                      </a:r>
                      <a:r>
                        <a:rPr lang="en-NZ" sz="1100" b="0" dirty="0">
                          <a:solidFill>
                            <a:srgbClr val="000000"/>
                          </a:solidFill>
                          <a:effectLst/>
                          <a:latin typeface="Calibri"/>
                          <a:ea typeface="Calibri"/>
                          <a:cs typeface="Times New Roman"/>
                        </a:rPr>
                        <a:t>is expected of procurement managers, with some reporting on the delivery and on how effective the training is in procurement/ supply chain standards being met </a:t>
                      </a:r>
                    </a:p>
                  </a:txBody>
                  <a:tcPr marL="68580" marR="68580"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noFill/>
                  </a:tcPr>
                </a:tc>
              </a:tr>
              <a:tr h="329167">
                <a:tc>
                  <a:txBody>
                    <a:bodyPr/>
                    <a:lstStyle/>
                    <a:p>
                      <a:pPr marL="0" marR="0">
                        <a:lnSpc>
                          <a:spcPct val="107000"/>
                        </a:lnSpc>
                        <a:spcBef>
                          <a:spcPts val="0"/>
                        </a:spcBef>
                        <a:spcAft>
                          <a:spcPts val="600"/>
                        </a:spcAft>
                      </a:pPr>
                      <a:r>
                        <a:rPr lang="en-NZ" sz="1200" dirty="0">
                          <a:effectLst/>
                        </a:rPr>
                        <a:t>4</a:t>
                      </a:r>
                      <a:endParaRPr lang="en-NZ" sz="1200" dirty="0">
                        <a:effectLst/>
                        <a:latin typeface="Calibri"/>
                        <a:ea typeface="Calibri"/>
                        <a:cs typeface="Times New Roman"/>
                      </a:endParaRPr>
                    </a:p>
                  </a:txBody>
                  <a:tcPr marL="51435" marR="51435"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noFill/>
                  </a:tcPr>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Strong: Procurement </a:t>
                      </a:r>
                      <a:r>
                        <a:rPr lang="en-NZ" sz="1100" b="0" dirty="0">
                          <a:solidFill>
                            <a:srgbClr val="000000"/>
                          </a:solidFill>
                          <a:effectLst/>
                          <a:latin typeface="Calibri"/>
                          <a:ea typeface="Calibri"/>
                          <a:cs typeface="Times New Roman"/>
                        </a:rPr>
                        <a:t>staff, managers and project officers are trained, with performance reporting about / supply chain standards being met</a:t>
                      </a:r>
                    </a:p>
                  </a:txBody>
                  <a:tcPr marL="68580" marR="68580"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noFill/>
                  </a:tcPr>
                </a:tc>
              </a:tr>
              <a:tr h="436591">
                <a:tc>
                  <a:txBody>
                    <a:bodyPr/>
                    <a:lstStyle/>
                    <a:p>
                      <a:pPr marL="0" marR="0">
                        <a:lnSpc>
                          <a:spcPct val="107000"/>
                        </a:lnSpc>
                        <a:spcBef>
                          <a:spcPts val="0"/>
                        </a:spcBef>
                        <a:spcAft>
                          <a:spcPts val="600"/>
                        </a:spcAft>
                      </a:pPr>
                      <a:r>
                        <a:rPr lang="en-NZ" sz="1200">
                          <a:effectLst/>
                        </a:rPr>
                        <a:t>5</a:t>
                      </a:r>
                      <a:endParaRPr lang="en-NZ" sz="1200">
                        <a:effectLst/>
                        <a:latin typeface="Calibri"/>
                        <a:ea typeface="Calibri"/>
                        <a:cs typeface="Times New Roman"/>
                      </a:endParaRPr>
                    </a:p>
                  </a:txBody>
                  <a:tcPr marL="51435" marR="51435"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noFill/>
                  </a:tcPr>
                </a:tc>
                <a:tc>
                  <a:txBody>
                    <a:bodyPr/>
                    <a:lstStyle/>
                    <a:p>
                      <a:pPr marL="0" marR="0">
                        <a:lnSpc>
                          <a:spcPct val="107000"/>
                        </a:lnSpc>
                        <a:spcBef>
                          <a:spcPts val="0"/>
                        </a:spcBef>
                        <a:spcAft>
                          <a:spcPts val="600"/>
                        </a:spcAft>
                      </a:pPr>
                      <a:r>
                        <a:rPr lang="en-NZ" sz="1100" b="0" dirty="0" smtClean="0">
                          <a:solidFill>
                            <a:srgbClr val="000000"/>
                          </a:solidFill>
                          <a:effectLst/>
                          <a:latin typeface="Calibri"/>
                          <a:ea typeface="Calibri"/>
                          <a:cs typeface="Times New Roman"/>
                        </a:rPr>
                        <a:t>Very strong: Financial </a:t>
                      </a:r>
                      <a:r>
                        <a:rPr lang="en-NZ" sz="1100" b="0" dirty="0">
                          <a:solidFill>
                            <a:srgbClr val="000000"/>
                          </a:solidFill>
                          <a:effectLst/>
                          <a:latin typeface="Calibri"/>
                          <a:ea typeface="Calibri"/>
                          <a:cs typeface="Times New Roman"/>
                        </a:rPr>
                        <a:t>sector industry promotes its robust approach to procurement, the contracting of agents and supply chain management, backed up by evaluations that demonstrate the effectiveness through procurement/ supply chain standards being met</a:t>
                      </a:r>
                    </a:p>
                  </a:txBody>
                  <a:tcPr marL="68580" marR="68580"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noFill/>
                  </a:tcPr>
                </a:tc>
              </a:tr>
            </a:tbl>
          </a:graphicData>
        </a:graphic>
      </p:graphicFrame>
      <p:sp>
        <p:nvSpPr>
          <p:cNvPr id="8" name="Title 1"/>
          <p:cNvSpPr txBox="1">
            <a:spLocks/>
          </p:cNvSpPr>
          <p:nvPr/>
        </p:nvSpPr>
        <p:spPr>
          <a:xfrm>
            <a:off x="342900" y="279948"/>
            <a:ext cx="6172200" cy="345544"/>
          </a:xfrm>
          <a:prstGeom prst="rect">
            <a:avLst/>
          </a:prstGeom>
          <a:solidFill>
            <a:srgbClr val="85A2C2"/>
          </a:solidFill>
          <a:ln>
            <a:solidFill>
              <a:srgbClr val="85A2C2"/>
            </a:solidFill>
          </a:ln>
        </p:spPr>
        <p:style>
          <a:lnRef idx="2">
            <a:schemeClr val="accent6">
              <a:shade val="50000"/>
            </a:schemeClr>
          </a:lnRef>
          <a:fillRef idx="1">
            <a:schemeClr val="accent6"/>
          </a:fillRef>
          <a:effectRef idx="0">
            <a:schemeClr val="accent6"/>
          </a:effectRef>
          <a:fontRef idx="minor">
            <a:schemeClr val="lt1"/>
          </a:fontRef>
        </p:style>
        <p:txBody>
          <a:bodyPr vert="horz" lIns="91440" tIns="45720" rIns="91440" bIns="45720" rtlCol="0" anchor="ctr">
            <a:no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600" dirty="0" smtClean="0"/>
              <a:t>ASSESSMENT QUESTIONS </a:t>
            </a:r>
            <a:r>
              <a:rPr lang="mr-IN" sz="1600" dirty="0" smtClean="0"/>
              <a:t>–</a:t>
            </a:r>
            <a:r>
              <a:rPr lang="en-US" sz="1600" dirty="0" smtClean="0"/>
              <a:t> PROCUREMENT</a:t>
            </a:r>
            <a:endParaRPr lang="en-US" sz="1600" dirty="0"/>
          </a:p>
        </p:txBody>
      </p:sp>
    </p:spTree>
    <p:extLst>
      <p:ext uri="{BB962C8B-B14F-4D97-AF65-F5344CB8AC3E}">
        <p14:creationId xmlns:p14="http://schemas.microsoft.com/office/powerpoint/2010/main" val="286865324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697090"/>
            <a:ext cx="6242050" cy="411499"/>
          </a:xfrm>
        </p:spPr>
        <p:txBody>
          <a:bodyPr>
            <a:noAutofit/>
          </a:bodyPr>
          <a:lstStyle/>
          <a:p>
            <a:pPr algn="l"/>
            <a:r>
              <a:rPr lang="en-US" sz="2000" dirty="0" smtClean="0"/>
              <a:t>36. Procurement contract follow up detail.</a:t>
            </a:r>
            <a:endParaRPr lang="en-US" sz="2000" dirty="0"/>
          </a:p>
        </p:txBody>
      </p:sp>
      <p:sp>
        <p:nvSpPr>
          <p:cNvPr id="3" name="Content Placeholder 2"/>
          <p:cNvSpPr>
            <a:spLocks noGrp="1"/>
          </p:cNvSpPr>
          <p:nvPr>
            <p:ph idx="1"/>
          </p:nvPr>
        </p:nvSpPr>
        <p:spPr>
          <a:xfrm>
            <a:off x="342900" y="1450860"/>
            <a:ext cx="6172200" cy="3277541"/>
          </a:xfrm>
        </p:spPr>
        <p:txBody>
          <a:bodyPr>
            <a:noAutofit/>
          </a:bodyPr>
          <a:lstStyle/>
          <a:p>
            <a:pPr marL="0" lvl="0" indent="0">
              <a:buNone/>
            </a:pPr>
            <a:r>
              <a:rPr lang="en-NZ" sz="1400" dirty="0" smtClean="0"/>
              <a:t>To </a:t>
            </a:r>
            <a:r>
              <a:rPr lang="en-NZ" sz="1400" dirty="0"/>
              <a:t>what extent are all relevant aspects of the implementation and lifetime and/or cessation of the financing </a:t>
            </a:r>
            <a:r>
              <a:rPr lang="en-NZ" sz="1400" dirty="0" smtClean="0"/>
              <a:t>package included </a:t>
            </a:r>
            <a:r>
              <a:rPr lang="en-NZ" sz="1400" dirty="0"/>
              <a:t>and/or tied to the procurement contract detail for signing? </a:t>
            </a:r>
          </a:p>
          <a:p>
            <a:pPr marL="0" indent="0">
              <a:buNone/>
            </a:pPr>
            <a:r>
              <a:rPr lang="en-NZ" sz="1400" b="1" dirty="0"/>
              <a:t>Guidance </a:t>
            </a:r>
            <a:r>
              <a:rPr lang="en-NZ" sz="1400" b="1" dirty="0" smtClean="0"/>
              <a:t>questions</a:t>
            </a:r>
            <a:r>
              <a:rPr lang="en-NZ" sz="1400" b="1" dirty="0"/>
              <a:t>:</a:t>
            </a:r>
            <a:r>
              <a:rPr lang="en-NZ" sz="1400" dirty="0"/>
              <a:t> </a:t>
            </a:r>
            <a:endParaRPr lang="en-NZ" sz="1400" dirty="0" smtClean="0"/>
          </a:p>
          <a:p>
            <a:r>
              <a:rPr lang="en-NZ" sz="1200" dirty="0" smtClean="0"/>
              <a:t>Are the following aspects included in contract detail: payment timelines, interest rates, commercial loans or export credit agreements (and others, as applicable)?</a:t>
            </a:r>
          </a:p>
          <a:p>
            <a:r>
              <a:rPr lang="en-NZ" sz="1200" dirty="0" smtClean="0"/>
              <a:t>Is </a:t>
            </a:r>
            <a:r>
              <a:rPr lang="en-NZ" sz="1200" dirty="0"/>
              <a:t>there evidence, through regulator monitoring or media investigations or prosecution reports, of any penetration of organised crime into the banking and finance company and security sector? </a:t>
            </a:r>
            <a:endParaRPr lang="en-NZ" sz="1200" dirty="0" smtClean="0"/>
          </a:p>
          <a:p>
            <a:r>
              <a:rPr lang="en-NZ" sz="1200" dirty="0" smtClean="0"/>
              <a:t>If </a:t>
            </a:r>
            <a:r>
              <a:rPr lang="en-NZ" sz="1200" dirty="0"/>
              <a:t>no, is there evidence that the government is alert and prepared for this risk?</a:t>
            </a:r>
          </a:p>
        </p:txBody>
      </p:sp>
      <p:graphicFrame>
        <p:nvGraphicFramePr>
          <p:cNvPr id="6" name="Table 5"/>
          <p:cNvGraphicFramePr>
            <a:graphicFrameLocks noGrp="1"/>
          </p:cNvGraphicFramePr>
          <p:nvPr>
            <p:extLst>
              <p:ext uri="{D42A27DB-BD31-4B8C-83A1-F6EECF244321}">
                <p14:modId xmlns:p14="http://schemas.microsoft.com/office/powerpoint/2010/main" val="758400771"/>
              </p:ext>
            </p:extLst>
          </p:nvPr>
        </p:nvGraphicFramePr>
        <p:xfrm>
          <a:off x="342900" y="6619247"/>
          <a:ext cx="6172200" cy="2473972"/>
        </p:xfrm>
        <a:graphic>
          <a:graphicData uri="http://schemas.openxmlformats.org/drawingml/2006/table">
            <a:tbl>
              <a:tblPr firstRow="1" bandRow="1">
                <a:tableStyleId>{93296810-A885-4BE3-A3E7-6D5BEEA58F35}</a:tableStyleId>
              </a:tblPr>
              <a:tblGrid>
                <a:gridCol w="797243"/>
                <a:gridCol w="5374957"/>
              </a:tblGrid>
              <a:tr h="321321">
                <a:tc>
                  <a:txBody>
                    <a:bodyPr/>
                    <a:lstStyle/>
                    <a:p>
                      <a:pPr marL="0" marR="0">
                        <a:lnSpc>
                          <a:spcPct val="107000"/>
                        </a:lnSpc>
                        <a:spcBef>
                          <a:spcPts val="0"/>
                        </a:spcBef>
                        <a:spcAft>
                          <a:spcPts val="600"/>
                        </a:spcAft>
                      </a:pPr>
                      <a:r>
                        <a:rPr lang="en-NZ" sz="1200" dirty="0">
                          <a:effectLst/>
                        </a:rPr>
                        <a:t>Score</a:t>
                      </a:r>
                      <a:endParaRPr lang="en-NZ" sz="1200" dirty="0">
                        <a:effectLst/>
                        <a:latin typeface="Calibri"/>
                        <a:ea typeface="Calibri"/>
                        <a:cs typeface="Times New Roman"/>
                      </a:endParaRPr>
                    </a:p>
                  </a:txBody>
                  <a:tcPr marL="51435" marR="51435" marT="0" marB="0">
                    <a:lnB w="12700" cap="flat" cmpd="sng" algn="ctr">
                      <a:solidFill>
                        <a:srgbClr val="C7DADD"/>
                      </a:solidFill>
                      <a:prstDash val="solid"/>
                      <a:round/>
                      <a:headEnd type="none" w="med" len="med"/>
                      <a:tailEnd type="none" w="med" len="med"/>
                    </a:lnB>
                    <a:solidFill>
                      <a:srgbClr val="85A2C2"/>
                    </a:solidFill>
                  </a:tcPr>
                </a:tc>
                <a:tc>
                  <a:txBody>
                    <a:bodyPr/>
                    <a:lstStyle/>
                    <a:p>
                      <a:pPr marL="0" marR="0">
                        <a:lnSpc>
                          <a:spcPct val="107000"/>
                        </a:lnSpc>
                        <a:spcBef>
                          <a:spcPts val="0"/>
                        </a:spcBef>
                        <a:spcAft>
                          <a:spcPts val="600"/>
                        </a:spcAft>
                      </a:pPr>
                      <a:r>
                        <a:rPr lang="en-NZ" sz="1200" dirty="0" smtClean="0">
                          <a:effectLst/>
                        </a:rPr>
                        <a:t>Assessment</a:t>
                      </a:r>
                      <a:endParaRPr lang="en-NZ" sz="1200" dirty="0">
                        <a:effectLst/>
                        <a:latin typeface="Calibri"/>
                        <a:ea typeface="Calibri"/>
                        <a:cs typeface="Times New Roman"/>
                      </a:endParaRPr>
                    </a:p>
                  </a:txBody>
                  <a:tcPr marL="51435" marR="51435" marT="0" marB="0">
                    <a:lnB w="12700" cap="flat" cmpd="sng" algn="ctr">
                      <a:solidFill>
                        <a:srgbClr val="C7DADD"/>
                      </a:solidFill>
                      <a:prstDash val="solid"/>
                      <a:round/>
                      <a:headEnd type="none" w="med" len="med"/>
                      <a:tailEnd type="none" w="med" len="med"/>
                    </a:lnB>
                    <a:solidFill>
                      <a:srgbClr val="85A2C2"/>
                    </a:solidFill>
                  </a:tcPr>
                </a:tc>
              </a:tr>
              <a:tr h="321321">
                <a:tc>
                  <a:txBody>
                    <a:bodyPr/>
                    <a:lstStyle/>
                    <a:p>
                      <a:pPr marL="0" marR="0">
                        <a:lnSpc>
                          <a:spcPct val="107000"/>
                        </a:lnSpc>
                        <a:spcBef>
                          <a:spcPts val="0"/>
                        </a:spcBef>
                        <a:spcAft>
                          <a:spcPts val="600"/>
                        </a:spcAft>
                      </a:pPr>
                      <a:r>
                        <a:rPr lang="en-NZ" sz="1200" dirty="0">
                          <a:effectLst/>
                        </a:rPr>
                        <a:t>1</a:t>
                      </a:r>
                      <a:endParaRPr lang="en-NZ" sz="1200" dirty="0">
                        <a:effectLst/>
                        <a:latin typeface="Calibri"/>
                        <a:ea typeface="Calibri"/>
                        <a:cs typeface="Times New Roman"/>
                      </a:endParaRPr>
                    </a:p>
                  </a:txBody>
                  <a:tcPr marL="51435" marR="51435"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noFill/>
                  </a:tcPr>
                </a:tc>
                <a:tc>
                  <a:txBody>
                    <a:bodyPr/>
                    <a:lstStyle/>
                    <a:p>
                      <a:pPr marL="0" marR="0">
                        <a:lnSpc>
                          <a:spcPct val="107000"/>
                        </a:lnSpc>
                        <a:spcBef>
                          <a:spcPts val="0"/>
                        </a:spcBef>
                        <a:spcAft>
                          <a:spcPts val="600"/>
                        </a:spcAft>
                      </a:pPr>
                      <a:r>
                        <a:rPr lang="en-NZ" sz="1100" b="0" dirty="0" smtClean="0">
                          <a:solidFill>
                            <a:schemeClr val="tx1"/>
                          </a:solidFill>
                          <a:effectLst/>
                          <a:latin typeface="Calibri"/>
                          <a:ea typeface="Calibri"/>
                          <a:cs typeface="Times New Roman"/>
                        </a:rPr>
                        <a:t>Very weak: The </a:t>
                      </a:r>
                      <a:r>
                        <a:rPr lang="en-NZ" sz="1100" b="0" dirty="0">
                          <a:solidFill>
                            <a:schemeClr val="tx1"/>
                          </a:solidFill>
                          <a:effectLst/>
                          <a:latin typeface="Calibri"/>
                          <a:ea typeface="Calibri"/>
                          <a:cs typeface="Times New Roman"/>
                        </a:rPr>
                        <a:t>trend across the financial system is for limited aspects of the financing package to be referred to in the procurement contract</a:t>
                      </a:r>
                    </a:p>
                  </a:txBody>
                  <a:tcPr marL="68580" marR="68580"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noFill/>
                  </a:tcPr>
                </a:tc>
              </a:tr>
              <a:tr h="321321">
                <a:tc>
                  <a:txBody>
                    <a:bodyPr/>
                    <a:lstStyle/>
                    <a:p>
                      <a:pPr marL="0" marR="0">
                        <a:lnSpc>
                          <a:spcPct val="107000"/>
                        </a:lnSpc>
                        <a:spcBef>
                          <a:spcPts val="0"/>
                        </a:spcBef>
                        <a:spcAft>
                          <a:spcPts val="600"/>
                        </a:spcAft>
                      </a:pPr>
                      <a:r>
                        <a:rPr lang="en-NZ" sz="1200" dirty="0">
                          <a:effectLst/>
                        </a:rPr>
                        <a:t>2</a:t>
                      </a:r>
                      <a:endParaRPr lang="en-NZ" sz="1200" dirty="0">
                        <a:effectLst/>
                        <a:latin typeface="Calibri"/>
                        <a:ea typeface="Calibri"/>
                        <a:cs typeface="Times New Roman"/>
                      </a:endParaRPr>
                    </a:p>
                  </a:txBody>
                  <a:tcPr marL="51435" marR="51435"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noFill/>
                  </a:tcPr>
                </a:tc>
                <a:tc>
                  <a:txBody>
                    <a:bodyPr/>
                    <a:lstStyle/>
                    <a:p>
                      <a:pPr marL="0" marR="0">
                        <a:lnSpc>
                          <a:spcPct val="107000"/>
                        </a:lnSpc>
                        <a:spcBef>
                          <a:spcPts val="0"/>
                        </a:spcBef>
                        <a:spcAft>
                          <a:spcPts val="600"/>
                        </a:spcAft>
                      </a:pPr>
                      <a:r>
                        <a:rPr lang="en-NZ" sz="1100" b="0" dirty="0" smtClean="0">
                          <a:solidFill>
                            <a:schemeClr val="tx1"/>
                          </a:solidFill>
                          <a:effectLst/>
                          <a:latin typeface="Calibri"/>
                          <a:ea typeface="Calibri"/>
                          <a:cs typeface="Times New Roman"/>
                        </a:rPr>
                        <a:t>Weak: The </a:t>
                      </a:r>
                      <a:r>
                        <a:rPr lang="en-NZ" sz="1100" b="0" dirty="0">
                          <a:solidFill>
                            <a:schemeClr val="tx1"/>
                          </a:solidFill>
                          <a:effectLst/>
                          <a:latin typeface="Calibri"/>
                          <a:ea typeface="Calibri"/>
                          <a:cs typeface="Times New Roman"/>
                        </a:rPr>
                        <a:t>trend across the financial system is for relevant aspects of the financing package to be referred to with limited disclosure in the contract detail </a:t>
                      </a:r>
                    </a:p>
                  </a:txBody>
                  <a:tcPr marL="68580" marR="68580"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noFill/>
                  </a:tcPr>
                </a:tc>
              </a:tr>
              <a:tr h="321321">
                <a:tc>
                  <a:txBody>
                    <a:bodyPr/>
                    <a:lstStyle/>
                    <a:p>
                      <a:pPr marL="0" marR="0">
                        <a:lnSpc>
                          <a:spcPct val="107000"/>
                        </a:lnSpc>
                        <a:spcBef>
                          <a:spcPts val="0"/>
                        </a:spcBef>
                        <a:spcAft>
                          <a:spcPts val="600"/>
                        </a:spcAft>
                      </a:pPr>
                      <a:r>
                        <a:rPr lang="en-NZ" sz="1200">
                          <a:effectLst/>
                        </a:rPr>
                        <a:t>3</a:t>
                      </a:r>
                      <a:endParaRPr lang="en-NZ" sz="1200">
                        <a:effectLst/>
                        <a:latin typeface="Calibri"/>
                        <a:ea typeface="Calibri"/>
                        <a:cs typeface="Times New Roman"/>
                      </a:endParaRPr>
                    </a:p>
                  </a:txBody>
                  <a:tcPr marL="51435" marR="51435"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noFill/>
                  </a:tcPr>
                </a:tc>
                <a:tc>
                  <a:txBody>
                    <a:bodyPr/>
                    <a:lstStyle/>
                    <a:p>
                      <a:pPr marL="0" marR="0">
                        <a:lnSpc>
                          <a:spcPct val="107000"/>
                        </a:lnSpc>
                        <a:spcBef>
                          <a:spcPts val="0"/>
                        </a:spcBef>
                        <a:spcAft>
                          <a:spcPts val="600"/>
                        </a:spcAft>
                      </a:pPr>
                      <a:r>
                        <a:rPr lang="en-NZ" sz="1100" b="0" dirty="0" smtClean="0">
                          <a:solidFill>
                            <a:schemeClr val="tx1"/>
                          </a:solidFill>
                          <a:effectLst/>
                          <a:latin typeface="Calibri"/>
                          <a:ea typeface="Calibri"/>
                          <a:cs typeface="Times New Roman"/>
                        </a:rPr>
                        <a:t>Moderate: The </a:t>
                      </a:r>
                      <a:r>
                        <a:rPr lang="en-NZ" sz="1100" b="0" dirty="0">
                          <a:solidFill>
                            <a:schemeClr val="tx1"/>
                          </a:solidFill>
                          <a:effectLst/>
                          <a:latin typeface="Calibri"/>
                          <a:ea typeface="Calibri"/>
                          <a:cs typeface="Times New Roman"/>
                        </a:rPr>
                        <a:t>trend across the financial systems is for relevant aspects of the financing package to be referred to and included in the procurement contract detail </a:t>
                      </a:r>
                    </a:p>
                  </a:txBody>
                  <a:tcPr marL="68580" marR="68580"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noFill/>
                  </a:tcPr>
                </a:tc>
              </a:tr>
              <a:tr h="329167">
                <a:tc>
                  <a:txBody>
                    <a:bodyPr/>
                    <a:lstStyle/>
                    <a:p>
                      <a:pPr marL="0" marR="0">
                        <a:lnSpc>
                          <a:spcPct val="107000"/>
                        </a:lnSpc>
                        <a:spcBef>
                          <a:spcPts val="0"/>
                        </a:spcBef>
                        <a:spcAft>
                          <a:spcPts val="600"/>
                        </a:spcAft>
                      </a:pPr>
                      <a:r>
                        <a:rPr lang="en-NZ" sz="1200" dirty="0">
                          <a:effectLst/>
                        </a:rPr>
                        <a:t>4</a:t>
                      </a:r>
                      <a:endParaRPr lang="en-NZ" sz="1200" dirty="0">
                        <a:effectLst/>
                        <a:latin typeface="Calibri"/>
                        <a:ea typeface="Calibri"/>
                        <a:cs typeface="Times New Roman"/>
                      </a:endParaRPr>
                    </a:p>
                  </a:txBody>
                  <a:tcPr marL="51435" marR="51435"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noFill/>
                  </a:tcPr>
                </a:tc>
                <a:tc>
                  <a:txBody>
                    <a:bodyPr/>
                    <a:lstStyle/>
                    <a:p>
                      <a:pPr marL="0" marR="0">
                        <a:lnSpc>
                          <a:spcPct val="107000"/>
                        </a:lnSpc>
                        <a:spcBef>
                          <a:spcPts val="0"/>
                        </a:spcBef>
                        <a:spcAft>
                          <a:spcPts val="600"/>
                        </a:spcAft>
                      </a:pPr>
                      <a:r>
                        <a:rPr lang="en-NZ" sz="1100" b="0" dirty="0" smtClean="0">
                          <a:solidFill>
                            <a:schemeClr val="tx1"/>
                          </a:solidFill>
                          <a:effectLst/>
                          <a:latin typeface="Calibri"/>
                          <a:ea typeface="Calibri"/>
                          <a:cs typeface="Times New Roman"/>
                        </a:rPr>
                        <a:t>Strong: The </a:t>
                      </a:r>
                      <a:r>
                        <a:rPr lang="en-NZ" sz="1100" b="0" dirty="0">
                          <a:solidFill>
                            <a:schemeClr val="tx1"/>
                          </a:solidFill>
                          <a:effectLst/>
                          <a:latin typeface="Calibri"/>
                          <a:ea typeface="Calibri"/>
                          <a:cs typeface="Times New Roman"/>
                        </a:rPr>
                        <a:t>accepted standard across the financial system is for detailed separate documents to be published disclosing the financing package that is linked to the procurement contract</a:t>
                      </a:r>
                    </a:p>
                  </a:txBody>
                  <a:tcPr marL="68580" marR="68580"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noFill/>
                  </a:tcPr>
                </a:tc>
              </a:tr>
              <a:tr h="436591">
                <a:tc>
                  <a:txBody>
                    <a:bodyPr/>
                    <a:lstStyle/>
                    <a:p>
                      <a:pPr marL="0" marR="0">
                        <a:lnSpc>
                          <a:spcPct val="107000"/>
                        </a:lnSpc>
                        <a:spcBef>
                          <a:spcPts val="0"/>
                        </a:spcBef>
                        <a:spcAft>
                          <a:spcPts val="600"/>
                        </a:spcAft>
                      </a:pPr>
                      <a:r>
                        <a:rPr lang="en-NZ" sz="1200">
                          <a:effectLst/>
                        </a:rPr>
                        <a:t>5</a:t>
                      </a:r>
                      <a:endParaRPr lang="en-NZ" sz="1200">
                        <a:effectLst/>
                        <a:latin typeface="Calibri"/>
                        <a:ea typeface="Calibri"/>
                        <a:cs typeface="Times New Roman"/>
                      </a:endParaRPr>
                    </a:p>
                  </a:txBody>
                  <a:tcPr marL="51435" marR="51435"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noFill/>
                  </a:tcPr>
                </a:tc>
                <a:tc>
                  <a:txBody>
                    <a:bodyPr/>
                    <a:lstStyle/>
                    <a:p>
                      <a:pPr marL="0" marR="0">
                        <a:lnSpc>
                          <a:spcPct val="107000"/>
                        </a:lnSpc>
                        <a:spcBef>
                          <a:spcPts val="0"/>
                        </a:spcBef>
                        <a:spcAft>
                          <a:spcPts val="600"/>
                        </a:spcAft>
                      </a:pPr>
                      <a:r>
                        <a:rPr lang="en-NZ" sz="1100" b="0" dirty="0" smtClean="0">
                          <a:solidFill>
                            <a:schemeClr val="tx1"/>
                          </a:solidFill>
                          <a:effectLst/>
                          <a:latin typeface="Calibri"/>
                          <a:ea typeface="Calibri"/>
                          <a:cs typeface="Times New Roman"/>
                        </a:rPr>
                        <a:t>Very strong: The </a:t>
                      </a:r>
                      <a:r>
                        <a:rPr lang="en-NZ" sz="1100" b="0" dirty="0">
                          <a:solidFill>
                            <a:schemeClr val="tx1"/>
                          </a:solidFill>
                          <a:effectLst/>
                          <a:latin typeface="Calibri"/>
                          <a:ea typeface="Calibri"/>
                          <a:cs typeface="Times New Roman"/>
                        </a:rPr>
                        <a:t>financial sector actively promotes its disclosure standards for all relevant aspects of the financing package to be clearly included in the procurement contract detail for signing, and to be cross-referred to draw attention to their relevance </a:t>
                      </a:r>
                    </a:p>
                  </a:txBody>
                  <a:tcPr marL="68580" marR="68580"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noFill/>
                  </a:tcPr>
                </a:tc>
              </a:tr>
            </a:tbl>
          </a:graphicData>
        </a:graphic>
      </p:graphicFrame>
      <p:sp>
        <p:nvSpPr>
          <p:cNvPr id="8" name="Title 1"/>
          <p:cNvSpPr txBox="1">
            <a:spLocks/>
          </p:cNvSpPr>
          <p:nvPr/>
        </p:nvSpPr>
        <p:spPr>
          <a:xfrm>
            <a:off x="342900" y="270319"/>
            <a:ext cx="6172200" cy="345544"/>
          </a:xfrm>
          <a:prstGeom prst="rect">
            <a:avLst/>
          </a:prstGeom>
          <a:solidFill>
            <a:srgbClr val="85A2C2"/>
          </a:solidFill>
          <a:ln>
            <a:solidFill>
              <a:srgbClr val="85A2C2"/>
            </a:solidFill>
          </a:ln>
        </p:spPr>
        <p:style>
          <a:lnRef idx="2">
            <a:schemeClr val="accent6">
              <a:shade val="50000"/>
            </a:schemeClr>
          </a:lnRef>
          <a:fillRef idx="1">
            <a:schemeClr val="accent6"/>
          </a:fillRef>
          <a:effectRef idx="0">
            <a:schemeClr val="accent6"/>
          </a:effectRef>
          <a:fontRef idx="minor">
            <a:schemeClr val="lt1"/>
          </a:fontRef>
        </p:style>
        <p:txBody>
          <a:bodyPr vert="horz" lIns="91440" tIns="45720" rIns="91440" bIns="45720" rtlCol="0" anchor="ctr">
            <a:no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600" dirty="0" smtClean="0"/>
              <a:t>ASSESSMENT QUESTIONS </a:t>
            </a:r>
            <a:r>
              <a:rPr lang="mr-IN" sz="1600" dirty="0" smtClean="0"/>
              <a:t>–</a:t>
            </a:r>
            <a:r>
              <a:rPr lang="en-US" sz="1600" dirty="0" smtClean="0"/>
              <a:t> PROCUREMENT</a:t>
            </a:r>
            <a:endParaRPr lang="en-US" sz="1600" dirty="0"/>
          </a:p>
        </p:txBody>
      </p:sp>
    </p:spTree>
    <p:extLst>
      <p:ext uri="{BB962C8B-B14F-4D97-AF65-F5344CB8AC3E}">
        <p14:creationId xmlns:p14="http://schemas.microsoft.com/office/powerpoint/2010/main" val="286865324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868386"/>
            <a:ext cx="6172200" cy="485867"/>
          </a:xfrm>
          <a:ln>
            <a:noFill/>
          </a:ln>
        </p:spPr>
        <p:txBody>
          <a:bodyPr>
            <a:noAutofit/>
          </a:bodyPr>
          <a:lstStyle/>
          <a:p>
            <a:r>
              <a:rPr lang="en-US" sz="2000" dirty="0" smtClean="0"/>
              <a:t>Survey questions for financial </a:t>
            </a:r>
            <a:r>
              <a:rPr lang="en-US" sz="2000" dirty="0" err="1" smtClean="0"/>
              <a:t>organisations</a:t>
            </a:r>
            <a:endParaRPr lang="en-US" sz="2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791865564"/>
              </p:ext>
            </p:extLst>
          </p:nvPr>
        </p:nvGraphicFramePr>
        <p:xfrm>
          <a:off x="342900" y="1956694"/>
          <a:ext cx="6172200" cy="5227936"/>
        </p:xfrm>
        <a:graphic>
          <a:graphicData uri="http://schemas.openxmlformats.org/drawingml/2006/table">
            <a:tbl>
              <a:tblPr firstRow="1" bandRow="1">
                <a:tableStyleId>{912C8C85-51F0-491E-9774-3900AFEF0FD7}</a:tableStyleId>
              </a:tblPr>
              <a:tblGrid>
                <a:gridCol w="717550"/>
                <a:gridCol w="5454650"/>
              </a:tblGrid>
              <a:tr h="535658">
                <a:tc>
                  <a:txBody>
                    <a:bodyPr/>
                    <a:lstStyle/>
                    <a:p>
                      <a:pPr marL="0" marR="0">
                        <a:lnSpc>
                          <a:spcPct val="107000"/>
                        </a:lnSpc>
                        <a:spcBef>
                          <a:spcPts val="600"/>
                        </a:spcBef>
                        <a:spcAft>
                          <a:spcPts val="600"/>
                        </a:spcAft>
                      </a:pPr>
                      <a:r>
                        <a:rPr lang="en-NZ" sz="1400" dirty="0">
                          <a:effectLst/>
                        </a:rPr>
                        <a:t> </a:t>
                      </a:r>
                      <a:endParaRPr lang="en-NZ" sz="1400" dirty="0">
                        <a:effectLst/>
                        <a:latin typeface="Calibri"/>
                        <a:ea typeface="Calibri"/>
                        <a:cs typeface="Times New Roman"/>
                      </a:endParaRPr>
                    </a:p>
                  </a:txBody>
                  <a:tcPr marL="51435" marR="51435"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solidFill>
                      <a:srgbClr val="85A2C2"/>
                    </a:solidFill>
                  </a:tcPr>
                </a:tc>
                <a:tc>
                  <a:txBody>
                    <a:bodyPr/>
                    <a:lstStyle/>
                    <a:p>
                      <a:pPr marL="0" marR="0">
                        <a:lnSpc>
                          <a:spcPct val="107000"/>
                        </a:lnSpc>
                        <a:spcBef>
                          <a:spcPts val="600"/>
                        </a:spcBef>
                        <a:spcAft>
                          <a:spcPts val="600"/>
                        </a:spcAft>
                      </a:pPr>
                      <a:r>
                        <a:rPr lang="en-NZ" sz="1400" dirty="0" smtClean="0">
                          <a:effectLst/>
                        </a:rPr>
                        <a:t>QUESTIONS</a:t>
                      </a:r>
                      <a:endParaRPr lang="en-NZ" sz="1400" dirty="0">
                        <a:effectLst/>
                        <a:latin typeface="Calibri"/>
                        <a:ea typeface="Calibri"/>
                        <a:cs typeface="Times New Roman"/>
                      </a:endParaRPr>
                    </a:p>
                  </a:txBody>
                  <a:tcPr marL="51435" marR="51435"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solidFill>
                      <a:srgbClr val="85A2C2"/>
                    </a:solidFill>
                  </a:tcPr>
                </a:tc>
              </a:tr>
              <a:tr h="790364">
                <a:tc>
                  <a:txBody>
                    <a:bodyPr/>
                    <a:lstStyle/>
                    <a:p>
                      <a:pPr marL="0" marR="0">
                        <a:lnSpc>
                          <a:spcPct val="107000"/>
                        </a:lnSpc>
                        <a:spcBef>
                          <a:spcPts val="600"/>
                        </a:spcBef>
                        <a:spcAft>
                          <a:spcPts val="600"/>
                        </a:spcAft>
                      </a:pPr>
                      <a:r>
                        <a:rPr lang="en-NZ" sz="1400" b="0" i="0">
                          <a:solidFill>
                            <a:srgbClr val="000000"/>
                          </a:solidFill>
                          <a:effectLst/>
                          <a:latin typeface="Calibri"/>
                          <a:ea typeface="Calibri"/>
                          <a:cs typeface="Times New Roman"/>
                        </a:rPr>
                        <a:t>SQ25</a:t>
                      </a:r>
                    </a:p>
                  </a:txBody>
                  <a:tcPr marL="68580" marR="68580"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tcPr>
                </a:tc>
                <a:tc>
                  <a:txBody>
                    <a:bodyPr/>
                    <a:lstStyle/>
                    <a:p>
                      <a:pPr marL="0" marR="0" algn="just">
                        <a:lnSpc>
                          <a:spcPct val="107000"/>
                        </a:lnSpc>
                        <a:spcBef>
                          <a:spcPts val="600"/>
                        </a:spcBef>
                        <a:spcAft>
                          <a:spcPts val="0"/>
                        </a:spcAft>
                      </a:pPr>
                      <a:r>
                        <a:rPr lang="en-NZ" sz="1400" b="0" i="0">
                          <a:solidFill>
                            <a:srgbClr val="000000"/>
                          </a:solidFill>
                          <a:effectLst/>
                          <a:latin typeface="Calibri"/>
                          <a:ea typeface="Calibri"/>
                          <a:cs typeface="Times New Roman"/>
                        </a:rPr>
                        <a:t>Does your organisation have processes in place to fully analyse the full supply chain? For example, in the case of procurement of software, does it search to discover where the software is built and that it is protected from hackers and DDOS? Do the processes discourage and punish collusion between bidders for ensuring the security of IT contracts? Is there awareness of cybersecurity risks when contracting including distributed deniers of service?</a:t>
                      </a:r>
                    </a:p>
                    <a:p>
                      <a:pPr marL="0" marR="0" algn="just">
                        <a:lnSpc>
                          <a:spcPct val="107000"/>
                        </a:lnSpc>
                        <a:spcBef>
                          <a:spcPts val="600"/>
                        </a:spcBef>
                        <a:spcAft>
                          <a:spcPts val="0"/>
                        </a:spcAft>
                      </a:pPr>
                      <a:r>
                        <a:rPr lang="en-NZ" sz="1400" b="0" i="0">
                          <a:solidFill>
                            <a:srgbClr val="000000"/>
                          </a:solidFill>
                          <a:effectLst/>
                          <a:latin typeface="Calibri"/>
                          <a:ea typeface="Calibri"/>
                          <a:cs typeface="Times New Roman"/>
                        </a:rPr>
                        <a:t> </a:t>
                      </a:r>
                    </a:p>
                  </a:txBody>
                  <a:tcPr marL="68580" marR="68580"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tcPr>
                </a:tc>
              </a:tr>
              <a:tr h="887358">
                <a:tc>
                  <a:txBody>
                    <a:bodyPr/>
                    <a:lstStyle/>
                    <a:p>
                      <a:pPr marL="0" marR="0" algn="just">
                        <a:lnSpc>
                          <a:spcPct val="107000"/>
                        </a:lnSpc>
                        <a:spcBef>
                          <a:spcPts val="600"/>
                        </a:spcBef>
                        <a:spcAft>
                          <a:spcPts val="0"/>
                        </a:spcAft>
                      </a:pPr>
                      <a:r>
                        <a:rPr lang="en-NZ" sz="1400" b="0" i="0">
                          <a:solidFill>
                            <a:srgbClr val="000000"/>
                          </a:solidFill>
                          <a:effectLst/>
                          <a:latin typeface="Calibri"/>
                          <a:ea typeface="Calibri"/>
                          <a:cs typeface="Times New Roman"/>
                        </a:rPr>
                        <a:t>SQ26</a:t>
                      </a:r>
                    </a:p>
                  </a:txBody>
                  <a:tcPr marL="68580" marR="68580"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tcPr>
                </a:tc>
                <a:tc>
                  <a:txBody>
                    <a:bodyPr/>
                    <a:lstStyle/>
                    <a:p>
                      <a:pPr marL="0" marR="0" algn="just">
                        <a:lnSpc>
                          <a:spcPct val="107000"/>
                        </a:lnSpc>
                        <a:spcBef>
                          <a:spcPts val="600"/>
                        </a:spcBef>
                        <a:spcAft>
                          <a:spcPts val="0"/>
                        </a:spcAft>
                      </a:pPr>
                      <a:r>
                        <a:rPr lang="en-NZ" sz="1400" b="0" i="0">
                          <a:solidFill>
                            <a:srgbClr val="000000"/>
                          </a:solidFill>
                          <a:effectLst/>
                          <a:latin typeface="Calibri"/>
                          <a:ea typeface="Calibri"/>
                          <a:cs typeface="Times New Roman"/>
                        </a:rPr>
                        <a:t>Does your organisation use agents and intermediaries in the procurement cycle? </a:t>
                      </a:r>
                    </a:p>
                    <a:p>
                      <a:pPr marL="0" marR="0" algn="just">
                        <a:lnSpc>
                          <a:spcPct val="107000"/>
                        </a:lnSpc>
                        <a:spcBef>
                          <a:spcPts val="600"/>
                        </a:spcBef>
                        <a:spcAft>
                          <a:spcPts val="0"/>
                        </a:spcAft>
                      </a:pPr>
                      <a:r>
                        <a:rPr lang="en-NZ" sz="1400" b="0" i="0">
                          <a:solidFill>
                            <a:srgbClr val="000000"/>
                          </a:solidFill>
                          <a:effectLst/>
                          <a:latin typeface="Calibri"/>
                          <a:ea typeface="Calibri"/>
                          <a:cs typeface="Times New Roman"/>
                        </a:rPr>
                        <a:t> </a:t>
                      </a:r>
                    </a:p>
                  </a:txBody>
                  <a:tcPr marL="68580" marR="68580"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tcPr>
                </a:tc>
              </a:tr>
              <a:tr h="1146454">
                <a:tc>
                  <a:txBody>
                    <a:bodyPr/>
                    <a:lstStyle/>
                    <a:p>
                      <a:pPr marL="0" marR="0" algn="just">
                        <a:lnSpc>
                          <a:spcPct val="107000"/>
                        </a:lnSpc>
                        <a:spcBef>
                          <a:spcPts val="600"/>
                        </a:spcBef>
                        <a:spcAft>
                          <a:spcPts val="0"/>
                        </a:spcAft>
                      </a:pPr>
                      <a:r>
                        <a:rPr lang="en-NZ" sz="1400" b="0" i="0">
                          <a:solidFill>
                            <a:srgbClr val="000000"/>
                          </a:solidFill>
                          <a:effectLst/>
                          <a:latin typeface="Calibri"/>
                          <a:ea typeface="Calibri"/>
                          <a:cs typeface="Times New Roman"/>
                        </a:rPr>
                        <a:t>SQ27</a:t>
                      </a:r>
                    </a:p>
                  </a:txBody>
                  <a:tcPr marL="68580" marR="68580"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tcPr>
                </a:tc>
                <a:tc>
                  <a:txBody>
                    <a:bodyPr/>
                    <a:lstStyle/>
                    <a:p>
                      <a:pPr marL="0" marR="0" algn="just">
                        <a:lnSpc>
                          <a:spcPct val="107000"/>
                        </a:lnSpc>
                        <a:spcBef>
                          <a:spcPts val="600"/>
                        </a:spcBef>
                        <a:spcAft>
                          <a:spcPts val="0"/>
                        </a:spcAft>
                      </a:pPr>
                      <a:r>
                        <a:rPr lang="en-NZ" sz="1400" b="0" i="0" dirty="0">
                          <a:solidFill>
                            <a:srgbClr val="000000"/>
                          </a:solidFill>
                          <a:effectLst/>
                          <a:latin typeface="Calibri"/>
                          <a:ea typeface="Calibri"/>
                          <a:cs typeface="Times New Roman"/>
                        </a:rPr>
                        <a:t>Does your Board and/or senior management formally require that the main contractor ensures subsidiaries and sub-contractors adopt anti-corruption programmes, and is there evidence that this is enforced? Are there mechanisms in place to allow contractors and/or tenderers to complain about perceived malpractice in procurement, and are contractors protected from discrimination when they use these mechanisms?</a:t>
                      </a:r>
                    </a:p>
                    <a:p>
                      <a:pPr marL="0" marR="0" algn="just">
                        <a:lnSpc>
                          <a:spcPct val="107000"/>
                        </a:lnSpc>
                        <a:spcBef>
                          <a:spcPts val="600"/>
                        </a:spcBef>
                        <a:spcAft>
                          <a:spcPts val="0"/>
                        </a:spcAft>
                      </a:pPr>
                      <a:r>
                        <a:rPr lang="en-NZ" sz="1400" b="0" i="0" dirty="0">
                          <a:solidFill>
                            <a:srgbClr val="000000"/>
                          </a:solidFill>
                          <a:effectLst/>
                          <a:latin typeface="Calibri"/>
                          <a:ea typeface="Calibri"/>
                          <a:cs typeface="Times New Roman"/>
                        </a:rPr>
                        <a:t> </a:t>
                      </a:r>
                    </a:p>
                  </a:txBody>
                  <a:tcPr marL="68580" marR="68580"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tcPr>
                </a:tc>
              </a:tr>
            </a:tbl>
          </a:graphicData>
        </a:graphic>
      </p:graphicFrame>
      <p:sp>
        <p:nvSpPr>
          <p:cNvPr id="5" name="Title 1"/>
          <p:cNvSpPr txBox="1">
            <a:spLocks/>
          </p:cNvSpPr>
          <p:nvPr/>
        </p:nvSpPr>
        <p:spPr>
          <a:xfrm>
            <a:off x="342900" y="197162"/>
            <a:ext cx="6172200" cy="428039"/>
          </a:xfrm>
          <a:prstGeom prst="rect">
            <a:avLst/>
          </a:prstGeom>
          <a:solidFill>
            <a:srgbClr val="85A2C2"/>
          </a:solidFill>
          <a:ln>
            <a:solidFill>
              <a:srgbClr val="85A2C2"/>
            </a:solidFill>
          </a:ln>
        </p:spPr>
        <p:style>
          <a:lnRef idx="2">
            <a:schemeClr val="accent6">
              <a:shade val="50000"/>
            </a:schemeClr>
          </a:lnRef>
          <a:fillRef idx="1">
            <a:schemeClr val="accent6"/>
          </a:fillRef>
          <a:effectRef idx="0">
            <a:schemeClr val="accent6"/>
          </a:effectRef>
          <a:fontRef idx="minor">
            <a:schemeClr val="lt1"/>
          </a:fontRef>
        </p:style>
        <p:txBody>
          <a:bodyPr vert="horz" lIns="91440" tIns="45720" rIns="91440" bIns="45720" rtlCol="0" anchor="ctr">
            <a:no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600" dirty="0" smtClean="0"/>
              <a:t>SURVEY QUESTIONS </a:t>
            </a:r>
            <a:r>
              <a:rPr lang="mr-IN" sz="1600" dirty="0" smtClean="0"/>
              <a:t>–</a:t>
            </a:r>
            <a:r>
              <a:rPr lang="en-US" sz="1600" dirty="0" smtClean="0"/>
              <a:t> PROCUREMENT</a:t>
            </a:r>
            <a:endParaRPr lang="en-US" sz="1600" dirty="0"/>
          </a:p>
        </p:txBody>
      </p:sp>
    </p:spTree>
    <p:extLst>
      <p:ext uri="{BB962C8B-B14F-4D97-AF65-F5344CB8AC3E}">
        <p14:creationId xmlns:p14="http://schemas.microsoft.com/office/powerpoint/2010/main" val="413049410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697090"/>
            <a:ext cx="6242050" cy="411499"/>
          </a:xfrm>
        </p:spPr>
        <p:txBody>
          <a:bodyPr>
            <a:noAutofit/>
          </a:bodyPr>
          <a:lstStyle/>
          <a:p>
            <a:pPr algn="l"/>
            <a:r>
              <a:rPr lang="en-US" sz="2000" dirty="0" smtClean="0"/>
              <a:t>36. Procurement contract follow up detail.</a:t>
            </a:r>
            <a:endParaRPr lang="en-US" sz="2000" dirty="0"/>
          </a:p>
        </p:txBody>
      </p:sp>
      <p:sp>
        <p:nvSpPr>
          <p:cNvPr id="3" name="Content Placeholder 2"/>
          <p:cNvSpPr>
            <a:spLocks noGrp="1"/>
          </p:cNvSpPr>
          <p:nvPr>
            <p:ph idx="1"/>
          </p:nvPr>
        </p:nvSpPr>
        <p:spPr>
          <a:xfrm>
            <a:off x="342900" y="1450860"/>
            <a:ext cx="6172200" cy="3277541"/>
          </a:xfrm>
        </p:spPr>
        <p:txBody>
          <a:bodyPr>
            <a:noAutofit/>
          </a:bodyPr>
          <a:lstStyle/>
          <a:p>
            <a:pPr marL="0" lvl="0" indent="0">
              <a:buNone/>
            </a:pPr>
            <a:r>
              <a:rPr lang="en-NZ" sz="1400" dirty="0" smtClean="0"/>
              <a:t>To </a:t>
            </a:r>
            <a:r>
              <a:rPr lang="en-NZ" sz="1400" dirty="0"/>
              <a:t>what extent are all relevant aspects of the implementation and lifetime and/or cessation of the financing </a:t>
            </a:r>
            <a:r>
              <a:rPr lang="en-NZ" sz="1400" dirty="0" smtClean="0"/>
              <a:t>package included </a:t>
            </a:r>
            <a:r>
              <a:rPr lang="en-NZ" sz="1400" dirty="0"/>
              <a:t>and/or tied to the procurement contract detail for signing? </a:t>
            </a:r>
          </a:p>
          <a:p>
            <a:pPr marL="0" indent="0">
              <a:buNone/>
            </a:pPr>
            <a:r>
              <a:rPr lang="en-NZ" sz="1400" b="1" dirty="0"/>
              <a:t>Guidance </a:t>
            </a:r>
            <a:r>
              <a:rPr lang="en-NZ" sz="1400" b="1" dirty="0" smtClean="0"/>
              <a:t>questions</a:t>
            </a:r>
            <a:r>
              <a:rPr lang="en-NZ" sz="1400" b="1" dirty="0"/>
              <a:t>:</a:t>
            </a:r>
            <a:r>
              <a:rPr lang="en-NZ" sz="1400" dirty="0"/>
              <a:t> </a:t>
            </a:r>
            <a:endParaRPr lang="en-NZ" sz="1400" dirty="0" smtClean="0"/>
          </a:p>
          <a:p>
            <a:r>
              <a:rPr lang="en-NZ" sz="1200" dirty="0" smtClean="0"/>
              <a:t>Are the following aspects included in contract detail: payment timelines, interest rates, commercial loans or export credit agreements (and others, as applicable)?</a:t>
            </a:r>
          </a:p>
          <a:p>
            <a:r>
              <a:rPr lang="en-NZ" sz="1200" dirty="0" smtClean="0"/>
              <a:t>Is </a:t>
            </a:r>
            <a:r>
              <a:rPr lang="en-NZ" sz="1200" dirty="0"/>
              <a:t>there evidence, through regulator monitoring or media investigations or prosecution reports, of any penetration of organised crime into the banking and finance company and security sector? </a:t>
            </a:r>
            <a:endParaRPr lang="en-NZ" sz="1200" dirty="0" smtClean="0"/>
          </a:p>
          <a:p>
            <a:r>
              <a:rPr lang="en-NZ" sz="1200" dirty="0" smtClean="0"/>
              <a:t>If </a:t>
            </a:r>
            <a:r>
              <a:rPr lang="en-NZ" sz="1200" dirty="0"/>
              <a:t>no, is there evidence that the government is alert and prepared for this risk?</a:t>
            </a:r>
          </a:p>
        </p:txBody>
      </p:sp>
      <p:graphicFrame>
        <p:nvGraphicFramePr>
          <p:cNvPr id="6" name="Table 5"/>
          <p:cNvGraphicFramePr>
            <a:graphicFrameLocks noGrp="1"/>
          </p:cNvGraphicFramePr>
          <p:nvPr>
            <p:extLst>
              <p:ext uri="{D42A27DB-BD31-4B8C-83A1-F6EECF244321}">
                <p14:modId xmlns:p14="http://schemas.microsoft.com/office/powerpoint/2010/main" val="2518968911"/>
              </p:ext>
            </p:extLst>
          </p:nvPr>
        </p:nvGraphicFramePr>
        <p:xfrm>
          <a:off x="342900" y="6619247"/>
          <a:ext cx="6172200" cy="2473972"/>
        </p:xfrm>
        <a:graphic>
          <a:graphicData uri="http://schemas.openxmlformats.org/drawingml/2006/table">
            <a:tbl>
              <a:tblPr firstRow="1" bandRow="1">
                <a:tableStyleId>{93296810-A885-4BE3-A3E7-6D5BEEA58F35}</a:tableStyleId>
              </a:tblPr>
              <a:tblGrid>
                <a:gridCol w="797243"/>
                <a:gridCol w="5374957"/>
              </a:tblGrid>
              <a:tr h="321321">
                <a:tc>
                  <a:txBody>
                    <a:bodyPr/>
                    <a:lstStyle/>
                    <a:p>
                      <a:pPr marL="0" marR="0">
                        <a:lnSpc>
                          <a:spcPct val="107000"/>
                        </a:lnSpc>
                        <a:spcBef>
                          <a:spcPts val="0"/>
                        </a:spcBef>
                        <a:spcAft>
                          <a:spcPts val="600"/>
                        </a:spcAft>
                      </a:pPr>
                      <a:r>
                        <a:rPr lang="en-NZ" sz="1200" dirty="0">
                          <a:effectLst/>
                        </a:rPr>
                        <a:t>Score</a:t>
                      </a:r>
                      <a:endParaRPr lang="en-NZ" sz="1200" dirty="0">
                        <a:effectLst/>
                        <a:latin typeface="Calibri"/>
                        <a:ea typeface="Calibri"/>
                        <a:cs typeface="Times New Roman"/>
                      </a:endParaRPr>
                    </a:p>
                  </a:txBody>
                  <a:tcPr marL="51435" marR="51435" marT="0" marB="0">
                    <a:lnB w="12700" cap="flat" cmpd="sng" algn="ctr">
                      <a:solidFill>
                        <a:srgbClr val="C7DADD"/>
                      </a:solidFill>
                      <a:prstDash val="solid"/>
                      <a:round/>
                      <a:headEnd type="none" w="med" len="med"/>
                      <a:tailEnd type="none" w="med" len="med"/>
                    </a:lnB>
                    <a:solidFill>
                      <a:srgbClr val="85A2C2"/>
                    </a:solidFill>
                  </a:tcPr>
                </a:tc>
                <a:tc>
                  <a:txBody>
                    <a:bodyPr/>
                    <a:lstStyle/>
                    <a:p>
                      <a:pPr marL="0" marR="0">
                        <a:lnSpc>
                          <a:spcPct val="107000"/>
                        </a:lnSpc>
                        <a:spcBef>
                          <a:spcPts val="0"/>
                        </a:spcBef>
                        <a:spcAft>
                          <a:spcPts val="600"/>
                        </a:spcAft>
                      </a:pPr>
                      <a:r>
                        <a:rPr lang="en-NZ" sz="1200" dirty="0" smtClean="0">
                          <a:effectLst/>
                        </a:rPr>
                        <a:t>Assessment</a:t>
                      </a:r>
                      <a:endParaRPr lang="en-NZ" sz="1200" dirty="0">
                        <a:effectLst/>
                        <a:latin typeface="Calibri"/>
                        <a:ea typeface="Calibri"/>
                        <a:cs typeface="Times New Roman"/>
                      </a:endParaRPr>
                    </a:p>
                  </a:txBody>
                  <a:tcPr marL="51435" marR="51435" marT="0" marB="0">
                    <a:lnB w="12700" cap="flat" cmpd="sng" algn="ctr">
                      <a:solidFill>
                        <a:srgbClr val="C7DADD"/>
                      </a:solidFill>
                      <a:prstDash val="solid"/>
                      <a:round/>
                      <a:headEnd type="none" w="med" len="med"/>
                      <a:tailEnd type="none" w="med" len="med"/>
                    </a:lnB>
                    <a:solidFill>
                      <a:srgbClr val="85A2C2"/>
                    </a:solidFill>
                  </a:tcPr>
                </a:tc>
              </a:tr>
              <a:tr h="321321">
                <a:tc>
                  <a:txBody>
                    <a:bodyPr/>
                    <a:lstStyle/>
                    <a:p>
                      <a:pPr marL="0" marR="0">
                        <a:lnSpc>
                          <a:spcPct val="107000"/>
                        </a:lnSpc>
                        <a:spcBef>
                          <a:spcPts val="0"/>
                        </a:spcBef>
                        <a:spcAft>
                          <a:spcPts val="600"/>
                        </a:spcAft>
                      </a:pPr>
                      <a:r>
                        <a:rPr lang="en-NZ" sz="1200" dirty="0">
                          <a:effectLst/>
                        </a:rPr>
                        <a:t>1</a:t>
                      </a:r>
                      <a:endParaRPr lang="en-NZ" sz="1200" dirty="0">
                        <a:effectLst/>
                        <a:latin typeface="Calibri"/>
                        <a:ea typeface="Calibri"/>
                        <a:cs typeface="Times New Roman"/>
                      </a:endParaRPr>
                    </a:p>
                  </a:txBody>
                  <a:tcPr marL="51435" marR="51435"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noFill/>
                  </a:tcPr>
                </a:tc>
                <a:tc>
                  <a:txBody>
                    <a:bodyPr/>
                    <a:lstStyle/>
                    <a:p>
                      <a:pPr marL="0" marR="0">
                        <a:lnSpc>
                          <a:spcPct val="107000"/>
                        </a:lnSpc>
                        <a:spcBef>
                          <a:spcPts val="0"/>
                        </a:spcBef>
                        <a:spcAft>
                          <a:spcPts val="600"/>
                        </a:spcAft>
                      </a:pPr>
                      <a:r>
                        <a:rPr lang="en-NZ" sz="1100" b="0" dirty="0" smtClean="0">
                          <a:solidFill>
                            <a:schemeClr val="tx1"/>
                          </a:solidFill>
                          <a:effectLst/>
                          <a:latin typeface="Calibri"/>
                          <a:ea typeface="Calibri"/>
                          <a:cs typeface="Times New Roman"/>
                        </a:rPr>
                        <a:t>Very weak: The </a:t>
                      </a:r>
                      <a:r>
                        <a:rPr lang="en-NZ" sz="1100" b="0" dirty="0">
                          <a:solidFill>
                            <a:schemeClr val="tx1"/>
                          </a:solidFill>
                          <a:effectLst/>
                          <a:latin typeface="Calibri"/>
                          <a:ea typeface="Calibri"/>
                          <a:cs typeface="Times New Roman"/>
                        </a:rPr>
                        <a:t>trend across the financial system is for limited aspects of the financing package to be referred to in the procurement contract</a:t>
                      </a:r>
                    </a:p>
                  </a:txBody>
                  <a:tcPr marL="68580" marR="68580"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noFill/>
                  </a:tcPr>
                </a:tc>
              </a:tr>
              <a:tr h="321321">
                <a:tc>
                  <a:txBody>
                    <a:bodyPr/>
                    <a:lstStyle/>
                    <a:p>
                      <a:pPr marL="0" marR="0">
                        <a:lnSpc>
                          <a:spcPct val="107000"/>
                        </a:lnSpc>
                        <a:spcBef>
                          <a:spcPts val="0"/>
                        </a:spcBef>
                        <a:spcAft>
                          <a:spcPts val="600"/>
                        </a:spcAft>
                      </a:pPr>
                      <a:r>
                        <a:rPr lang="en-NZ" sz="1200" dirty="0">
                          <a:effectLst/>
                        </a:rPr>
                        <a:t>2</a:t>
                      </a:r>
                      <a:endParaRPr lang="en-NZ" sz="1200" dirty="0">
                        <a:effectLst/>
                        <a:latin typeface="Calibri"/>
                        <a:ea typeface="Calibri"/>
                        <a:cs typeface="Times New Roman"/>
                      </a:endParaRPr>
                    </a:p>
                  </a:txBody>
                  <a:tcPr marL="51435" marR="51435"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noFill/>
                  </a:tcPr>
                </a:tc>
                <a:tc>
                  <a:txBody>
                    <a:bodyPr/>
                    <a:lstStyle/>
                    <a:p>
                      <a:pPr marL="0" marR="0">
                        <a:lnSpc>
                          <a:spcPct val="107000"/>
                        </a:lnSpc>
                        <a:spcBef>
                          <a:spcPts val="0"/>
                        </a:spcBef>
                        <a:spcAft>
                          <a:spcPts val="600"/>
                        </a:spcAft>
                      </a:pPr>
                      <a:r>
                        <a:rPr lang="en-NZ" sz="1100" b="0" dirty="0" smtClean="0">
                          <a:solidFill>
                            <a:schemeClr val="tx1"/>
                          </a:solidFill>
                          <a:effectLst/>
                          <a:latin typeface="Calibri"/>
                          <a:ea typeface="Calibri"/>
                          <a:cs typeface="Times New Roman"/>
                        </a:rPr>
                        <a:t>Weak: The </a:t>
                      </a:r>
                      <a:r>
                        <a:rPr lang="en-NZ" sz="1100" b="0" dirty="0">
                          <a:solidFill>
                            <a:schemeClr val="tx1"/>
                          </a:solidFill>
                          <a:effectLst/>
                          <a:latin typeface="Calibri"/>
                          <a:ea typeface="Calibri"/>
                          <a:cs typeface="Times New Roman"/>
                        </a:rPr>
                        <a:t>trend across the financial system is for relevant aspects of the financing package to be referred to with limited disclosure in the contract detail </a:t>
                      </a:r>
                    </a:p>
                  </a:txBody>
                  <a:tcPr marL="68580" marR="68580"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noFill/>
                  </a:tcPr>
                </a:tc>
              </a:tr>
              <a:tr h="321321">
                <a:tc>
                  <a:txBody>
                    <a:bodyPr/>
                    <a:lstStyle/>
                    <a:p>
                      <a:pPr marL="0" marR="0">
                        <a:lnSpc>
                          <a:spcPct val="107000"/>
                        </a:lnSpc>
                        <a:spcBef>
                          <a:spcPts val="0"/>
                        </a:spcBef>
                        <a:spcAft>
                          <a:spcPts val="600"/>
                        </a:spcAft>
                      </a:pPr>
                      <a:r>
                        <a:rPr lang="en-NZ" sz="1200">
                          <a:effectLst/>
                        </a:rPr>
                        <a:t>3</a:t>
                      </a:r>
                      <a:endParaRPr lang="en-NZ" sz="1200">
                        <a:effectLst/>
                        <a:latin typeface="Calibri"/>
                        <a:ea typeface="Calibri"/>
                        <a:cs typeface="Times New Roman"/>
                      </a:endParaRPr>
                    </a:p>
                  </a:txBody>
                  <a:tcPr marL="51435" marR="51435"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noFill/>
                  </a:tcPr>
                </a:tc>
                <a:tc>
                  <a:txBody>
                    <a:bodyPr/>
                    <a:lstStyle/>
                    <a:p>
                      <a:pPr marL="0" marR="0">
                        <a:lnSpc>
                          <a:spcPct val="107000"/>
                        </a:lnSpc>
                        <a:spcBef>
                          <a:spcPts val="0"/>
                        </a:spcBef>
                        <a:spcAft>
                          <a:spcPts val="600"/>
                        </a:spcAft>
                      </a:pPr>
                      <a:r>
                        <a:rPr lang="en-NZ" sz="1100" b="0" dirty="0" smtClean="0">
                          <a:solidFill>
                            <a:schemeClr val="tx1"/>
                          </a:solidFill>
                          <a:effectLst/>
                          <a:latin typeface="Calibri"/>
                          <a:ea typeface="Calibri"/>
                          <a:cs typeface="Times New Roman"/>
                        </a:rPr>
                        <a:t>Moderate: The </a:t>
                      </a:r>
                      <a:r>
                        <a:rPr lang="en-NZ" sz="1100" b="0" dirty="0">
                          <a:solidFill>
                            <a:schemeClr val="tx1"/>
                          </a:solidFill>
                          <a:effectLst/>
                          <a:latin typeface="Calibri"/>
                          <a:ea typeface="Calibri"/>
                          <a:cs typeface="Times New Roman"/>
                        </a:rPr>
                        <a:t>trend across the financial systems is for relevant aspects of the financing package to be referred to and included in the procurement contract detail </a:t>
                      </a:r>
                    </a:p>
                  </a:txBody>
                  <a:tcPr marL="68580" marR="68580"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noFill/>
                  </a:tcPr>
                </a:tc>
              </a:tr>
              <a:tr h="329167">
                <a:tc>
                  <a:txBody>
                    <a:bodyPr/>
                    <a:lstStyle/>
                    <a:p>
                      <a:pPr marL="0" marR="0">
                        <a:lnSpc>
                          <a:spcPct val="107000"/>
                        </a:lnSpc>
                        <a:spcBef>
                          <a:spcPts val="0"/>
                        </a:spcBef>
                        <a:spcAft>
                          <a:spcPts val="600"/>
                        </a:spcAft>
                      </a:pPr>
                      <a:r>
                        <a:rPr lang="en-NZ" sz="1200" dirty="0">
                          <a:effectLst/>
                        </a:rPr>
                        <a:t>4</a:t>
                      </a:r>
                      <a:endParaRPr lang="en-NZ" sz="1200" dirty="0">
                        <a:effectLst/>
                        <a:latin typeface="Calibri"/>
                        <a:ea typeface="Calibri"/>
                        <a:cs typeface="Times New Roman"/>
                      </a:endParaRPr>
                    </a:p>
                  </a:txBody>
                  <a:tcPr marL="51435" marR="51435"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noFill/>
                  </a:tcPr>
                </a:tc>
                <a:tc>
                  <a:txBody>
                    <a:bodyPr/>
                    <a:lstStyle/>
                    <a:p>
                      <a:pPr marL="0" marR="0">
                        <a:lnSpc>
                          <a:spcPct val="107000"/>
                        </a:lnSpc>
                        <a:spcBef>
                          <a:spcPts val="0"/>
                        </a:spcBef>
                        <a:spcAft>
                          <a:spcPts val="600"/>
                        </a:spcAft>
                      </a:pPr>
                      <a:r>
                        <a:rPr lang="en-NZ" sz="1100" b="0" dirty="0" smtClean="0">
                          <a:solidFill>
                            <a:schemeClr val="tx1"/>
                          </a:solidFill>
                          <a:effectLst/>
                          <a:latin typeface="Calibri"/>
                          <a:ea typeface="Calibri"/>
                          <a:cs typeface="Times New Roman"/>
                        </a:rPr>
                        <a:t>Strong: The </a:t>
                      </a:r>
                      <a:r>
                        <a:rPr lang="en-NZ" sz="1100" b="0" dirty="0">
                          <a:solidFill>
                            <a:schemeClr val="tx1"/>
                          </a:solidFill>
                          <a:effectLst/>
                          <a:latin typeface="Calibri"/>
                          <a:ea typeface="Calibri"/>
                          <a:cs typeface="Times New Roman"/>
                        </a:rPr>
                        <a:t>accepted standard across the financial system is for detailed separate documents to be published disclosing the financing package that is linked to the procurement contract</a:t>
                      </a:r>
                    </a:p>
                  </a:txBody>
                  <a:tcPr marL="68580" marR="68580"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noFill/>
                  </a:tcPr>
                </a:tc>
              </a:tr>
              <a:tr h="436591">
                <a:tc>
                  <a:txBody>
                    <a:bodyPr/>
                    <a:lstStyle/>
                    <a:p>
                      <a:pPr marL="0" marR="0">
                        <a:lnSpc>
                          <a:spcPct val="107000"/>
                        </a:lnSpc>
                        <a:spcBef>
                          <a:spcPts val="0"/>
                        </a:spcBef>
                        <a:spcAft>
                          <a:spcPts val="600"/>
                        </a:spcAft>
                      </a:pPr>
                      <a:r>
                        <a:rPr lang="en-NZ" sz="1200">
                          <a:effectLst/>
                        </a:rPr>
                        <a:t>5</a:t>
                      </a:r>
                      <a:endParaRPr lang="en-NZ" sz="1200">
                        <a:effectLst/>
                        <a:latin typeface="Calibri"/>
                        <a:ea typeface="Calibri"/>
                        <a:cs typeface="Times New Roman"/>
                      </a:endParaRPr>
                    </a:p>
                  </a:txBody>
                  <a:tcPr marL="51435" marR="51435"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noFill/>
                  </a:tcPr>
                </a:tc>
                <a:tc>
                  <a:txBody>
                    <a:bodyPr/>
                    <a:lstStyle/>
                    <a:p>
                      <a:pPr marL="0" marR="0">
                        <a:lnSpc>
                          <a:spcPct val="107000"/>
                        </a:lnSpc>
                        <a:spcBef>
                          <a:spcPts val="0"/>
                        </a:spcBef>
                        <a:spcAft>
                          <a:spcPts val="600"/>
                        </a:spcAft>
                      </a:pPr>
                      <a:r>
                        <a:rPr lang="en-NZ" sz="1100" b="0" dirty="0" smtClean="0">
                          <a:solidFill>
                            <a:schemeClr val="tx1"/>
                          </a:solidFill>
                          <a:effectLst/>
                          <a:latin typeface="Calibri"/>
                          <a:ea typeface="Calibri"/>
                          <a:cs typeface="Times New Roman"/>
                        </a:rPr>
                        <a:t>Very strong: The </a:t>
                      </a:r>
                      <a:r>
                        <a:rPr lang="en-NZ" sz="1100" b="0" dirty="0">
                          <a:solidFill>
                            <a:schemeClr val="tx1"/>
                          </a:solidFill>
                          <a:effectLst/>
                          <a:latin typeface="Calibri"/>
                          <a:ea typeface="Calibri"/>
                          <a:cs typeface="Times New Roman"/>
                        </a:rPr>
                        <a:t>financial sector actively promotes its disclosure standards for all relevant aspects of the financing package to be clearly included in the procurement contract detail for signing, and to be cross-referred to draw attention to their relevance </a:t>
                      </a:r>
                    </a:p>
                  </a:txBody>
                  <a:tcPr marL="68580" marR="68580" marT="0" marB="0">
                    <a:lnL w="12700" cap="flat" cmpd="sng" algn="ctr">
                      <a:solidFill>
                        <a:srgbClr val="C7DADD"/>
                      </a:solidFill>
                      <a:prstDash val="solid"/>
                      <a:round/>
                      <a:headEnd type="none" w="med" len="med"/>
                      <a:tailEnd type="none" w="med" len="med"/>
                    </a:lnL>
                    <a:lnR w="12700" cap="flat" cmpd="sng" algn="ctr">
                      <a:solidFill>
                        <a:srgbClr val="C7DADD"/>
                      </a:solidFill>
                      <a:prstDash val="solid"/>
                      <a:round/>
                      <a:headEnd type="none" w="med" len="med"/>
                      <a:tailEnd type="none" w="med" len="med"/>
                    </a:lnR>
                    <a:lnT w="12700" cap="flat" cmpd="sng" algn="ctr">
                      <a:solidFill>
                        <a:srgbClr val="C7DADD"/>
                      </a:solidFill>
                      <a:prstDash val="solid"/>
                      <a:round/>
                      <a:headEnd type="none" w="med" len="med"/>
                      <a:tailEnd type="none" w="med" len="med"/>
                    </a:lnT>
                    <a:lnB w="12700" cap="flat" cmpd="sng" algn="ctr">
                      <a:solidFill>
                        <a:srgbClr val="C7DADD"/>
                      </a:solidFill>
                      <a:prstDash val="solid"/>
                      <a:round/>
                      <a:headEnd type="none" w="med" len="med"/>
                      <a:tailEnd type="none" w="med" len="med"/>
                    </a:lnB>
                    <a:noFill/>
                  </a:tcPr>
                </a:tc>
              </a:tr>
            </a:tbl>
          </a:graphicData>
        </a:graphic>
      </p:graphicFrame>
      <p:sp>
        <p:nvSpPr>
          <p:cNvPr id="8" name="Title 1"/>
          <p:cNvSpPr txBox="1">
            <a:spLocks/>
          </p:cNvSpPr>
          <p:nvPr/>
        </p:nvSpPr>
        <p:spPr>
          <a:xfrm>
            <a:off x="342900" y="281611"/>
            <a:ext cx="6172200" cy="345544"/>
          </a:xfrm>
          <a:prstGeom prst="rect">
            <a:avLst/>
          </a:prstGeom>
          <a:solidFill>
            <a:srgbClr val="85A2C2"/>
          </a:solidFill>
          <a:ln>
            <a:solidFill>
              <a:srgbClr val="85A2C2"/>
            </a:solidFill>
          </a:ln>
        </p:spPr>
        <p:style>
          <a:lnRef idx="2">
            <a:schemeClr val="accent6">
              <a:shade val="50000"/>
            </a:schemeClr>
          </a:lnRef>
          <a:fillRef idx="1">
            <a:schemeClr val="accent6"/>
          </a:fillRef>
          <a:effectRef idx="0">
            <a:schemeClr val="accent6"/>
          </a:effectRef>
          <a:fontRef idx="minor">
            <a:schemeClr val="lt1"/>
          </a:fontRef>
        </p:style>
        <p:txBody>
          <a:bodyPr vert="horz" lIns="91440" tIns="45720" rIns="91440" bIns="45720" rtlCol="0" anchor="ctr">
            <a:no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600" dirty="0" smtClean="0"/>
              <a:t>ASSESSMENT QUESTIONS </a:t>
            </a:r>
            <a:r>
              <a:rPr lang="mr-IN" sz="1600" dirty="0" smtClean="0"/>
              <a:t>–</a:t>
            </a:r>
            <a:r>
              <a:rPr lang="en-US" sz="1600" dirty="0" smtClean="0"/>
              <a:t> PROCUREMENT</a:t>
            </a:r>
            <a:endParaRPr lang="en-US" sz="1600" dirty="0"/>
          </a:p>
        </p:txBody>
      </p:sp>
    </p:spTree>
    <p:extLst>
      <p:ext uri="{BB962C8B-B14F-4D97-AF65-F5344CB8AC3E}">
        <p14:creationId xmlns:p14="http://schemas.microsoft.com/office/powerpoint/2010/main" val="194252637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868386"/>
            <a:ext cx="6172200" cy="485867"/>
          </a:xfrm>
          <a:ln>
            <a:noFill/>
          </a:ln>
        </p:spPr>
        <p:txBody>
          <a:bodyPr>
            <a:noAutofit/>
          </a:bodyPr>
          <a:lstStyle/>
          <a:p>
            <a:r>
              <a:rPr lang="en-US" sz="2000" dirty="0" smtClean="0"/>
              <a:t>Survey questions for financial </a:t>
            </a:r>
            <a:r>
              <a:rPr lang="en-US" sz="2000" dirty="0" err="1" smtClean="0"/>
              <a:t>organisations</a:t>
            </a:r>
            <a:endParaRPr lang="en-US" sz="2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579683560"/>
              </p:ext>
            </p:extLst>
          </p:nvPr>
        </p:nvGraphicFramePr>
        <p:xfrm>
          <a:off x="342900" y="1956694"/>
          <a:ext cx="6172200" cy="5227936"/>
        </p:xfrm>
        <a:graphic>
          <a:graphicData uri="http://schemas.openxmlformats.org/drawingml/2006/table">
            <a:tbl>
              <a:tblPr firstRow="1" bandRow="1">
                <a:tableStyleId>{912C8C85-51F0-491E-9774-3900AFEF0FD7}</a:tableStyleId>
              </a:tblPr>
              <a:tblGrid>
                <a:gridCol w="717550"/>
                <a:gridCol w="5454650"/>
              </a:tblGrid>
              <a:tr h="535658">
                <a:tc>
                  <a:txBody>
                    <a:bodyPr/>
                    <a:lstStyle/>
                    <a:p>
                      <a:pPr marL="0" marR="0">
                        <a:lnSpc>
                          <a:spcPct val="107000"/>
                        </a:lnSpc>
                        <a:spcBef>
                          <a:spcPts val="600"/>
                        </a:spcBef>
                        <a:spcAft>
                          <a:spcPts val="600"/>
                        </a:spcAft>
                      </a:pPr>
                      <a:r>
                        <a:rPr lang="en-NZ" sz="1400" dirty="0">
                          <a:effectLst/>
                        </a:rPr>
                        <a:t> </a:t>
                      </a:r>
                      <a:endParaRPr lang="en-NZ" sz="1400" dirty="0">
                        <a:effectLst/>
                        <a:latin typeface="Calibri"/>
                        <a:ea typeface="Calibri"/>
                        <a:cs typeface="Times New Roman"/>
                      </a:endParaRPr>
                    </a:p>
                  </a:txBody>
                  <a:tcPr marL="51435" marR="51435" marT="0" marB="0">
                    <a:lnL w="12700" cap="flat" cmpd="sng" algn="ctr">
                      <a:solidFill>
                        <a:srgbClr val="9BBAF0"/>
                      </a:solidFill>
                      <a:prstDash val="solid"/>
                      <a:round/>
                      <a:headEnd type="none" w="med" len="med"/>
                      <a:tailEnd type="none" w="med" len="med"/>
                    </a:lnL>
                    <a:lnR w="12700" cap="flat" cmpd="sng" algn="ctr">
                      <a:solidFill>
                        <a:srgbClr val="9BBAF0"/>
                      </a:solidFill>
                      <a:prstDash val="solid"/>
                      <a:round/>
                      <a:headEnd type="none" w="med" len="med"/>
                      <a:tailEnd type="none" w="med" len="med"/>
                    </a:lnR>
                    <a:lnT w="12700" cap="flat" cmpd="sng" algn="ctr">
                      <a:solidFill>
                        <a:srgbClr val="9BBAF0"/>
                      </a:solidFill>
                      <a:prstDash val="solid"/>
                      <a:round/>
                      <a:headEnd type="none" w="med" len="med"/>
                      <a:tailEnd type="none" w="med" len="med"/>
                    </a:lnT>
                    <a:lnB w="12700" cap="flat" cmpd="sng" algn="ctr">
                      <a:solidFill>
                        <a:srgbClr val="9BBAF0"/>
                      </a:solidFill>
                      <a:prstDash val="solid"/>
                      <a:round/>
                      <a:headEnd type="none" w="med" len="med"/>
                      <a:tailEnd type="none" w="med" len="med"/>
                    </a:lnB>
                    <a:solidFill>
                      <a:srgbClr val="85A2C2"/>
                    </a:solidFill>
                  </a:tcPr>
                </a:tc>
                <a:tc>
                  <a:txBody>
                    <a:bodyPr/>
                    <a:lstStyle/>
                    <a:p>
                      <a:pPr marL="0" marR="0">
                        <a:lnSpc>
                          <a:spcPct val="107000"/>
                        </a:lnSpc>
                        <a:spcBef>
                          <a:spcPts val="600"/>
                        </a:spcBef>
                        <a:spcAft>
                          <a:spcPts val="600"/>
                        </a:spcAft>
                      </a:pPr>
                      <a:r>
                        <a:rPr lang="en-NZ" sz="1400" dirty="0" smtClean="0">
                          <a:effectLst/>
                        </a:rPr>
                        <a:t>QUESTIONS</a:t>
                      </a:r>
                      <a:endParaRPr lang="en-NZ" sz="1400" dirty="0">
                        <a:effectLst/>
                        <a:latin typeface="Calibri"/>
                        <a:ea typeface="Calibri"/>
                        <a:cs typeface="Times New Roman"/>
                      </a:endParaRPr>
                    </a:p>
                  </a:txBody>
                  <a:tcPr marL="51435" marR="51435" marT="0" marB="0">
                    <a:lnL w="12700" cap="flat" cmpd="sng" algn="ctr">
                      <a:solidFill>
                        <a:srgbClr val="9BBAF0"/>
                      </a:solidFill>
                      <a:prstDash val="solid"/>
                      <a:round/>
                      <a:headEnd type="none" w="med" len="med"/>
                      <a:tailEnd type="none" w="med" len="med"/>
                    </a:lnL>
                    <a:lnR w="12700" cap="flat" cmpd="sng" algn="ctr">
                      <a:solidFill>
                        <a:srgbClr val="9BBAF0"/>
                      </a:solidFill>
                      <a:prstDash val="solid"/>
                      <a:round/>
                      <a:headEnd type="none" w="med" len="med"/>
                      <a:tailEnd type="none" w="med" len="med"/>
                    </a:lnR>
                    <a:lnT w="12700" cap="flat" cmpd="sng" algn="ctr">
                      <a:solidFill>
                        <a:srgbClr val="9BBAF0"/>
                      </a:solidFill>
                      <a:prstDash val="solid"/>
                      <a:round/>
                      <a:headEnd type="none" w="med" len="med"/>
                      <a:tailEnd type="none" w="med" len="med"/>
                    </a:lnT>
                    <a:lnB w="12700" cap="flat" cmpd="sng" algn="ctr">
                      <a:solidFill>
                        <a:srgbClr val="9BBAF0"/>
                      </a:solidFill>
                      <a:prstDash val="solid"/>
                      <a:round/>
                      <a:headEnd type="none" w="med" len="med"/>
                      <a:tailEnd type="none" w="med" len="med"/>
                    </a:lnB>
                    <a:solidFill>
                      <a:srgbClr val="85A2C2"/>
                    </a:solidFill>
                  </a:tcPr>
                </a:tc>
              </a:tr>
              <a:tr h="790364">
                <a:tc>
                  <a:txBody>
                    <a:bodyPr/>
                    <a:lstStyle/>
                    <a:p>
                      <a:pPr marL="0" marR="0">
                        <a:lnSpc>
                          <a:spcPct val="107000"/>
                        </a:lnSpc>
                        <a:spcBef>
                          <a:spcPts val="600"/>
                        </a:spcBef>
                        <a:spcAft>
                          <a:spcPts val="600"/>
                        </a:spcAft>
                      </a:pPr>
                      <a:r>
                        <a:rPr lang="en-NZ" sz="1400" b="0" i="0">
                          <a:solidFill>
                            <a:srgbClr val="000000"/>
                          </a:solidFill>
                          <a:effectLst/>
                          <a:latin typeface="Calibri"/>
                          <a:ea typeface="Calibri"/>
                          <a:cs typeface="Times New Roman"/>
                        </a:rPr>
                        <a:t>SQ25</a:t>
                      </a:r>
                    </a:p>
                  </a:txBody>
                  <a:tcPr marL="68580" marR="68580" marT="0" marB="0">
                    <a:lnL w="12700" cap="flat" cmpd="sng" algn="ctr">
                      <a:solidFill>
                        <a:srgbClr val="9BBAF0"/>
                      </a:solidFill>
                      <a:prstDash val="solid"/>
                      <a:round/>
                      <a:headEnd type="none" w="med" len="med"/>
                      <a:tailEnd type="none" w="med" len="med"/>
                    </a:lnL>
                    <a:lnR w="12700" cap="flat" cmpd="sng" algn="ctr">
                      <a:solidFill>
                        <a:srgbClr val="9BBAF0"/>
                      </a:solidFill>
                      <a:prstDash val="solid"/>
                      <a:round/>
                      <a:headEnd type="none" w="med" len="med"/>
                      <a:tailEnd type="none" w="med" len="med"/>
                    </a:lnR>
                    <a:lnT w="12700" cap="flat" cmpd="sng" algn="ctr">
                      <a:solidFill>
                        <a:srgbClr val="9BBAF0"/>
                      </a:solidFill>
                      <a:prstDash val="solid"/>
                      <a:round/>
                      <a:headEnd type="none" w="med" len="med"/>
                      <a:tailEnd type="none" w="med" len="med"/>
                    </a:lnT>
                    <a:lnB w="12700" cap="flat" cmpd="sng" algn="ctr">
                      <a:solidFill>
                        <a:srgbClr val="9BBAF0"/>
                      </a:solidFill>
                      <a:prstDash val="solid"/>
                      <a:round/>
                      <a:headEnd type="none" w="med" len="med"/>
                      <a:tailEnd type="none" w="med" len="med"/>
                    </a:lnB>
                  </a:tcPr>
                </a:tc>
                <a:tc>
                  <a:txBody>
                    <a:bodyPr/>
                    <a:lstStyle/>
                    <a:p>
                      <a:pPr marL="0" marR="0" algn="just">
                        <a:lnSpc>
                          <a:spcPct val="107000"/>
                        </a:lnSpc>
                        <a:spcBef>
                          <a:spcPts val="600"/>
                        </a:spcBef>
                        <a:spcAft>
                          <a:spcPts val="0"/>
                        </a:spcAft>
                      </a:pPr>
                      <a:r>
                        <a:rPr lang="en-NZ" sz="1400" b="0" i="0">
                          <a:solidFill>
                            <a:srgbClr val="000000"/>
                          </a:solidFill>
                          <a:effectLst/>
                          <a:latin typeface="Calibri"/>
                          <a:ea typeface="Calibri"/>
                          <a:cs typeface="Times New Roman"/>
                        </a:rPr>
                        <a:t>Does your organisation have processes in place to fully analyse the full supply chain? For example, in the case of procurement of software, does it search to discover where the software is built and that it is protected from hackers and DDOS? Do the processes discourage and punish collusion between bidders for ensuring the security of IT contracts? Is there awareness of cybersecurity risks when contracting including distributed deniers of service?</a:t>
                      </a:r>
                    </a:p>
                    <a:p>
                      <a:pPr marL="0" marR="0" algn="just">
                        <a:lnSpc>
                          <a:spcPct val="107000"/>
                        </a:lnSpc>
                        <a:spcBef>
                          <a:spcPts val="600"/>
                        </a:spcBef>
                        <a:spcAft>
                          <a:spcPts val="0"/>
                        </a:spcAft>
                      </a:pPr>
                      <a:r>
                        <a:rPr lang="en-NZ" sz="1400" b="0" i="0">
                          <a:solidFill>
                            <a:srgbClr val="000000"/>
                          </a:solidFill>
                          <a:effectLst/>
                          <a:latin typeface="Calibri"/>
                          <a:ea typeface="Calibri"/>
                          <a:cs typeface="Times New Roman"/>
                        </a:rPr>
                        <a:t> </a:t>
                      </a:r>
                    </a:p>
                  </a:txBody>
                  <a:tcPr marL="68580" marR="68580" marT="0" marB="0">
                    <a:lnL w="12700" cap="flat" cmpd="sng" algn="ctr">
                      <a:solidFill>
                        <a:srgbClr val="9BBAF0"/>
                      </a:solidFill>
                      <a:prstDash val="solid"/>
                      <a:round/>
                      <a:headEnd type="none" w="med" len="med"/>
                      <a:tailEnd type="none" w="med" len="med"/>
                    </a:lnL>
                    <a:lnR w="12700" cap="flat" cmpd="sng" algn="ctr">
                      <a:solidFill>
                        <a:srgbClr val="9BBAF0"/>
                      </a:solidFill>
                      <a:prstDash val="solid"/>
                      <a:round/>
                      <a:headEnd type="none" w="med" len="med"/>
                      <a:tailEnd type="none" w="med" len="med"/>
                    </a:lnR>
                    <a:lnT w="12700" cap="flat" cmpd="sng" algn="ctr">
                      <a:solidFill>
                        <a:srgbClr val="9BBAF0"/>
                      </a:solidFill>
                      <a:prstDash val="solid"/>
                      <a:round/>
                      <a:headEnd type="none" w="med" len="med"/>
                      <a:tailEnd type="none" w="med" len="med"/>
                    </a:lnT>
                    <a:lnB w="12700" cap="flat" cmpd="sng" algn="ctr">
                      <a:solidFill>
                        <a:srgbClr val="9BBAF0"/>
                      </a:solidFill>
                      <a:prstDash val="solid"/>
                      <a:round/>
                      <a:headEnd type="none" w="med" len="med"/>
                      <a:tailEnd type="none" w="med" len="med"/>
                    </a:lnB>
                  </a:tcPr>
                </a:tc>
              </a:tr>
              <a:tr h="887358">
                <a:tc>
                  <a:txBody>
                    <a:bodyPr/>
                    <a:lstStyle/>
                    <a:p>
                      <a:pPr marL="0" marR="0" algn="just">
                        <a:lnSpc>
                          <a:spcPct val="107000"/>
                        </a:lnSpc>
                        <a:spcBef>
                          <a:spcPts val="600"/>
                        </a:spcBef>
                        <a:spcAft>
                          <a:spcPts val="0"/>
                        </a:spcAft>
                      </a:pPr>
                      <a:r>
                        <a:rPr lang="en-NZ" sz="1400" b="0" i="0">
                          <a:solidFill>
                            <a:srgbClr val="000000"/>
                          </a:solidFill>
                          <a:effectLst/>
                          <a:latin typeface="Calibri"/>
                          <a:ea typeface="Calibri"/>
                          <a:cs typeface="Times New Roman"/>
                        </a:rPr>
                        <a:t>SQ26</a:t>
                      </a:r>
                    </a:p>
                  </a:txBody>
                  <a:tcPr marL="68580" marR="68580" marT="0" marB="0">
                    <a:lnL w="12700" cap="flat" cmpd="sng" algn="ctr">
                      <a:solidFill>
                        <a:srgbClr val="9BBAF0"/>
                      </a:solidFill>
                      <a:prstDash val="solid"/>
                      <a:round/>
                      <a:headEnd type="none" w="med" len="med"/>
                      <a:tailEnd type="none" w="med" len="med"/>
                    </a:lnL>
                    <a:lnR w="12700" cap="flat" cmpd="sng" algn="ctr">
                      <a:solidFill>
                        <a:srgbClr val="9BBAF0"/>
                      </a:solidFill>
                      <a:prstDash val="solid"/>
                      <a:round/>
                      <a:headEnd type="none" w="med" len="med"/>
                      <a:tailEnd type="none" w="med" len="med"/>
                    </a:lnR>
                    <a:lnT w="12700" cap="flat" cmpd="sng" algn="ctr">
                      <a:solidFill>
                        <a:srgbClr val="9BBAF0"/>
                      </a:solidFill>
                      <a:prstDash val="solid"/>
                      <a:round/>
                      <a:headEnd type="none" w="med" len="med"/>
                      <a:tailEnd type="none" w="med" len="med"/>
                    </a:lnT>
                    <a:lnB w="12700" cap="flat" cmpd="sng" algn="ctr">
                      <a:solidFill>
                        <a:srgbClr val="9BBAF0"/>
                      </a:solidFill>
                      <a:prstDash val="solid"/>
                      <a:round/>
                      <a:headEnd type="none" w="med" len="med"/>
                      <a:tailEnd type="none" w="med" len="med"/>
                    </a:lnB>
                  </a:tcPr>
                </a:tc>
                <a:tc>
                  <a:txBody>
                    <a:bodyPr/>
                    <a:lstStyle/>
                    <a:p>
                      <a:pPr marL="0" marR="0" algn="just">
                        <a:lnSpc>
                          <a:spcPct val="107000"/>
                        </a:lnSpc>
                        <a:spcBef>
                          <a:spcPts val="600"/>
                        </a:spcBef>
                        <a:spcAft>
                          <a:spcPts val="0"/>
                        </a:spcAft>
                      </a:pPr>
                      <a:r>
                        <a:rPr lang="en-NZ" sz="1400" b="0" i="0">
                          <a:solidFill>
                            <a:srgbClr val="000000"/>
                          </a:solidFill>
                          <a:effectLst/>
                          <a:latin typeface="Calibri"/>
                          <a:ea typeface="Calibri"/>
                          <a:cs typeface="Times New Roman"/>
                        </a:rPr>
                        <a:t>Does your organisation use agents and intermediaries in the procurement cycle? </a:t>
                      </a:r>
                    </a:p>
                    <a:p>
                      <a:pPr marL="0" marR="0" algn="just">
                        <a:lnSpc>
                          <a:spcPct val="107000"/>
                        </a:lnSpc>
                        <a:spcBef>
                          <a:spcPts val="600"/>
                        </a:spcBef>
                        <a:spcAft>
                          <a:spcPts val="0"/>
                        </a:spcAft>
                      </a:pPr>
                      <a:r>
                        <a:rPr lang="en-NZ" sz="1400" b="0" i="0">
                          <a:solidFill>
                            <a:srgbClr val="000000"/>
                          </a:solidFill>
                          <a:effectLst/>
                          <a:latin typeface="Calibri"/>
                          <a:ea typeface="Calibri"/>
                          <a:cs typeface="Times New Roman"/>
                        </a:rPr>
                        <a:t> </a:t>
                      </a:r>
                    </a:p>
                  </a:txBody>
                  <a:tcPr marL="68580" marR="68580" marT="0" marB="0">
                    <a:lnL w="12700" cap="flat" cmpd="sng" algn="ctr">
                      <a:solidFill>
                        <a:srgbClr val="9BBAF0"/>
                      </a:solidFill>
                      <a:prstDash val="solid"/>
                      <a:round/>
                      <a:headEnd type="none" w="med" len="med"/>
                      <a:tailEnd type="none" w="med" len="med"/>
                    </a:lnL>
                    <a:lnR w="12700" cap="flat" cmpd="sng" algn="ctr">
                      <a:solidFill>
                        <a:srgbClr val="9BBAF0"/>
                      </a:solidFill>
                      <a:prstDash val="solid"/>
                      <a:round/>
                      <a:headEnd type="none" w="med" len="med"/>
                      <a:tailEnd type="none" w="med" len="med"/>
                    </a:lnR>
                    <a:lnT w="12700" cap="flat" cmpd="sng" algn="ctr">
                      <a:solidFill>
                        <a:srgbClr val="9BBAF0"/>
                      </a:solidFill>
                      <a:prstDash val="solid"/>
                      <a:round/>
                      <a:headEnd type="none" w="med" len="med"/>
                      <a:tailEnd type="none" w="med" len="med"/>
                    </a:lnT>
                    <a:lnB w="12700" cap="flat" cmpd="sng" algn="ctr">
                      <a:solidFill>
                        <a:srgbClr val="9BBAF0"/>
                      </a:solidFill>
                      <a:prstDash val="solid"/>
                      <a:round/>
                      <a:headEnd type="none" w="med" len="med"/>
                      <a:tailEnd type="none" w="med" len="med"/>
                    </a:lnB>
                  </a:tcPr>
                </a:tc>
              </a:tr>
              <a:tr h="1146454">
                <a:tc>
                  <a:txBody>
                    <a:bodyPr/>
                    <a:lstStyle/>
                    <a:p>
                      <a:pPr marL="0" marR="0" algn="just">
                        <a:lnSpc>
                          <a:spcPct val="107000"/>
                        </a:lnSpc>
                        <a:spcBef>
                          <a:spcPts val="600"/>
                        </a:spcBef>
                        <a:spcAft>
                          <a:spcPts val="0"/>
                        </a:spcAft>
                      </a:pPr>
                      <a:r>
                        <a:rPr lang="en-NZ" sz="1400" b="0" i="0">
                          <a:solidFill>
                            <a:srgbClr val="000000"/>
                          </a:solidFill>
                          <a:effectLst/>
                          <a:latin typeface="Calibri"/>
                          <a:ea typeface="Calibri"/>
                          <a:cs typeface="Times New Roman"/>
                        </a:rPr>
                        <a:t>SQ27</a:t>
                      </a:r>
                    </a:p>
                  </a:txBody>
                  <a:tcPr marL="68580" marR="68580" marT="0" marB="0">
                    <a:lnL w="12700" cap="flat" cmpd="sng" algn="ctr">
                      <a:solidFill>
                        <a:srgbClr val="9BBAF0"/>
                      </a:solidFill>
                      <a:prstDash val="solid"/>
                      <a:round/>
                      <a:headEnd type="none" w="med" len="med"/>
                      <a:tailEnd type="none" w="med" len="med"/>
                    </a:lnL>
                    <a:lnR w="12700" cap="flat" cmpd="sng" algn="ctr">
                      <a:solidFill>
                        <a:srgbClr val="9BBAF0"/>
                      </a:solidFill>
                      <a:prstDash val="solid"/>
                      <a:round/>
                      <a:headEnd type="none" w="med" len="med"/>
                      <a:tailEnd type="none" w="med" len="med"/>
                    </a:lnR>
                    <a:lnT w="12700" cap="flat" cmpd="sng" algn="ctr">
                      <a:solidFill>
                        <a:srgbClr val="9BBAF0"/>
                      </a:solidFill>
                      <a:prstDash val="solid"/>
                      <a:round/>
                      <a:headEnd type="none" w="med" len="med"/>
                      <a:tailEnd type="none" w="med" len="med"/>
                    </a:lnT>
                    <a:lnB w="12700" cap="flat" cmpd="sng" algn="ctr">
                      <a:solidFill>
                        <a:srgbClr val="9BBAF0"/>
                      </a:solidFill>
                      <a:prstDash val="solid"/>
                      <a:round/>
                      <a:headEnd type="none" w="med" len="med"/>
                      <a:tailEnd type="none" w="med" len="med"/>
                    </a:lnB>
                  </a:tcPr>
                </a:tc>
                <a:tc>
                  <a:txBody>
                    <a:bodyPr/>
                    <a:lstStyle/>
                    <a:p>
                      <a:pPr marL="0" marR="0" algn="just">
                        <a:lnSpc>
                          <a:spcPct val="107000"/>
                        </a:lnSpc>
                        <a:spcBef>
                          <a:spcPts val="600"/>
                        </a:spcBef>
                        <a:spcAft>
                          <a:spcPts val="0"/>
                        </a:spcAft>
                      </a:pPr>
                      <a:r>
                        <a:rPr lang="en-NZ" sz="1400" b="0" i="0" dirty="0">
                          <a:solidFill>
                            <a:srgbClr val="000000"/>
                          </a:solidFill>
                          <a:effectLst/>
                          <a:latin typeface="Calibri"/>
                          <a:ea typeface="Calibri"/>
                          <a:cs typeface="Times New Roman"/>
                        </a:rPr>
                        <a:t>Does your Board and/or senior management formally require that the main contractor ensures subsidiaries and sub-contractors adopt anti-corruption programmes, and is there evidence that this is enforced? Are there mechanisms in place to allow contractors and/or tenderers to complain about perceived malpractice in procurement, and are contractors protected from discrimination when they use these mechanisms?</a:t>
                      </a:r>
                    </a:p>
                    <a:p>
                      <a:pPr marL="0" marR="0" algn="just">
                        <a:lnSpc>
                          <a:spcPct val="107000"/>
                        </a:lnSpc>
                        <a:spcBef>
                          <a:spcPts val="600"/>
                        </a:spcBef>
                        <a:spcAft>
                          <a:spcPts val="0"/>
                        </a:spcAft>
                      </a:pPr>
                      <a:r>
                        <a:rPr lang="en-NZ" sz="1400" b="0" i="0" dirty="0">
                          <a:solidFill>
                            <a:srgbClr val="000000"/>
                          </a:solidFill>
                          <a:effectLst/>
                          <a:latin typeface="Calibri"/>
                          <a:ea typeface="Calibri"/>
                          <a:cs typeface="Times New Roman"/>
                        </a:rPr>
                        <a:t> </a:t>
                      </a:r>
                    </a:p>
                  </a:txBody>
                  <a:tcPr marL="68580" marR="68580" marT="0" marB="0">
                    <a:lnL w="12700" cap="flat" cmpd="sng" algn="ctr">
                      <a:solidFill>
                        <a:srgbClr val="9BBAF0"/>
                      </a:solidFill>
                      <a:prstDash val="solid"/>
                      <a:round/>
                      <a:headEnd type="none" w="med" len="med"/>
                      <a:tailEnd type="none" w="med" len="med"/>
                    </a:lnL>
                    <a:lnR w="12700" cap="flat" cmpd="sng" algn="ctr">
                      <a:solidFill>
                        <a:srgbClr val="9BBAF0"/>
                      </a:solidFill>
                      <a:prstDash val="solid"/>
                      <a:round/>
                      <a:headEnd type="none" w="med" len="med"/>
                      <a:tailEnd type="none" w="med" len="med"/>
                    </a:lnR>
                    <a:lnT w="12700" cap="flat" cmpd="sng" algn="ctr">
                      <a:solidFill>
                        <a:srgbClr val="9BBAF0"/>
                      </a:solidFill>
                      <a:prstDash val="solid"/>
                      <a:round/>
                      <a:headEnd type="none" w="med" len="med"/>
                      <a:tailEnd type="none" w="med" len="med"/>
                    </a:lnT>
                    <a:lnB w="12700" cap="flat" cmpd="sng" algn="ctr">
                      <a:solidFill>
                        <a:srgbClr val="9BBAF0"/>
                      </a:solidFill>
                      <a:prstDash val="solid"/>
                      <a:round/>
                      <a:headEnd type="none" w="med" len="med"/>
                      <a:tailEnd type="none" w="med" len="med"/>
                    </a:lnB>
                  </a:tcPr>
                </a:tc>
              </a:tr>
            </a:tbl>
          </a:graphicData>
        </a:graphic>
      </p:graphicFrame>
      <p:sp>
        <p:nvSpPr>
          <p:cNvPr id="5" name="Title 1"/>
          <p:cNvSpPr txBox="1">
            <a:spLocks/>
          </p:cNvSpPr>
          <p:nvPr/>
        </p:nvSpPr>
        <p:spPr>
          <a:xfrm>
            <a:off x="342900" y="186507"/>
            <a:ext cx="6172200" cy="428039"/>
          </a:xfrm>
          <a:prstGeom prst="rect">
            <a:avLst/>
          </a:prstGeom>
          <a:solidFill>
            <a:srgbClr val="85A2C2"/>
          </a:solidFill>
          <a:ln>
            <a:solidFill>
              <a:srgbClr val="85A2C2"/>
            </a:solidFill>
          </a:ln>
        </p:spPr>
        <p:style>
          <a:lnRef idx="2">
            <a:schemeClr val="accent6">
              <a:shade val="50000"/>
            </a:schemeClr>
          </a:lnRef>
          <a:fillRef idx="1">
            <a:schemeClr val="accent6"/>
          </a:fillRef>
          <a:effectRef idx="0">
            <a:schemeClr val="accent6"/>
          </a:effectRef>
          <a:fontRef idx="minor">
            <a:schemeClr val="lt1"/>
          </a:fontRef>
        </p:style>
        <p:txBody>
          <a:bodyPr vert="horz" lIns="91440" tIns="45720" rIns="91440" bIns="45720" rtlCol="0" anchor="ctr">
            <a:no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600" dirty="0" smtClean="0"/>
              <a:t>SURVEY QUESTIONS </a:t>
            </a:r>
            <a:r>
              <a:rPr lang="mr-IN" sz="1600" dirty="0" smtClean="0"/>
              <a:t>–</a:t>
            </a:r>
            <a:r>
              <a:rPr lang="en-US" sz="1600" dirty="0" smtClean="0"/>
              <a:t> PROCUREMENT</a:t>
            </a:r>
            <a:endParaRPr lang="en-US" sz="1600" dirty="0"/>
          </a:p>
        </p:txBody>
      </p:sp>
    </p:spTree>
    <p:extLst>
      <p:ext uri="{BB962C8B-B14F-4D97-AF65-F5344CB8AC3E}">
        <p14:creationId xmlns:p14="http://schemas.microsoft.com/office/powerpoint/2010/main" val="3710525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721550"/>
            <a:ext cx="6172200" cy="516195"/>
          </a:xfrm>
        </p:spPr>
        <p:txBody>
          <a:bodyPr>
            <a:normAutofit/>
          </a:bodyPr>
          <a:lstStyle/>
          <a:p>
            <a:pPr algn="l"/>
            <a:r>
              <a:rPr lang="en-US" sz="2000" dirty="0"/>
              <a:t>2</a:t>
            </a:r>
            <a:r>
              <a:rPr lang="en-US" sz="2000" dirty="0" smtClean="0"/>
              <a:t>. Alignment with international protocols.</a:t>
            </a:r>
            <a:endParaRPr lang="en-US" sz="2000" dirty="0"/>
          </a:p>
        </p:txBody>
      </p:sp>
      <p:sp>
        <p:nvSpPr>
          <p:cNvPr id="3" name="Content Placeholder 2"/>
          <p:cNvSpPr>
            <a:spLocks noGrp="1"/>
          </p:cNvSpPr>
          <p:nvPr>
            <p:ph idx="1"/>
          </p:nvPr>
        </p:nvSpPr>
        <p:spPr>
          <a:xfrm>
            <a:off x="342900" y="1433259"/>
            <a:ext cx="6172200" cy="3277541"/>
          </a:xfrm>
        </p:spPr>
        <p:txBody>
          <a:bodyPr>
            <a:noAutofit/>
          </a:bodyPr>
          <a:lstStyle/>
          <a:p>
            <a:pPr marL="0" lvl="0" indent="0">
              <a:buNone/>
            </a:pPr>
            <a:r>
              <a:rPr lang="en-NZ" sz="1400" dirty="0"/>
              <a:t>To what extent has the country pursued commitment to international anti-corruption standards and principles such as, but not exclusively or necessarily, UNCAC, the OECD Convention, BCBS core principles, and FATF requirements for AML/CFT regulation? </a:t>
            </a:r>
          </a:p>
          <a:p>
            <a:pPr marL="0" indent="0">
              <a:buNone/>
            </a:pPr>
            <a:r>
              <a:rPr lang="en-NZ" sz="1400" dirty="0"/>
              <a:t>Guidance questions</a:t>
            </a:r>
            <a:r>
              <a:rPr lang="en-NZ" sz="1400" dirty="0" smtClean="0"/>
              <a:t>:</a:t>
            </a:r>
          </a:p>
          <a:p>
            <a:r>
              <a:rPr lang="en-NZ" sz="1200" dirty="0" smtClean="0"/>
              <a:t>Does </a:t>
            </a:r>
            <a:r>
              <a:rPr lang="en-NZ" sz="1200" dirty="0"/>
              <a:t>the government have a transparent and well-scrutinised process for regulating financial institution integrity arrangements for alignment with international protocols? </a:t>
            </a:r>
            <a:endParaRPr lang="en-NZ" sz="1200" dirty="0" smtClean="0"/>
          </a:p>
          <a:p>
            <a:r>
              <a:rPr lang="en-NZ" sz="1200" dirty="0" smtClean="0"/>
              <a:t>To </a:t>
            </a:r>
            <a:r>
              <a:rPr lang="en-NZ" sz="1200" dirty="0"/>
              <a:t>what extent has it implemented this process?</a:t>
            </a:r>
            <a:br>
              <a:rPr lang="en-NZ" sz="1200" dirty="0"/>
            </a:br>
            <a:endParaRPr lang="en-NZ" sz="1200" dirty="0"/>
          </a:p>
          <a:p>
            <a:endParaRPr lang="en-NZ" sz="1200" dirty="0"/>
          </a:p>
          <a:p>
            <a:pPr marL="0" indent="0">
              <a:buNone/>
            </a:pPr>
            <a:endParaRPr lang="en-NZ" sz="1200" dirty="0"/>
          </a:p>
        </p:txBody>
      </p:sp>
      <p:graphicFrame>
        <p:nvGraphicFramePr>
          <p:cNvPr id="7" name="Table 6"/>
          <p:cNvGraphicFramePr>
            <a:graphicFrameLocks noGrp="1"/>
          </p:cNvGraphicFramePr>
          <p:nvPr>
            <p:extLst>
              <p:ext uri="{D42A27DB-BD31-4B8C-83A1-F6EECF244321}">
                <p14:modId xmlns:p14="http://schemas.microsoft.com/office/powerpoint/2010/main" val="3819188460"/>
              </p:ext>
            </p:extLst>
          </p:nvPr>
        </p:nvGraphicFramePr>
        <p:xfrm>
          <a:off x="342900" y="6662299"/>
          <a:ext cx="6172200" cy="2158466"/>
        </p:xfrm>
        <a:graphic>
          <a:graphicData uri="http://schemas.openxmlformats.org/drawingml/2006/table">
            <a:tbl>
              <a:tblPr firstRow="1" bandRow="1">
                <a:tableStyleId>{5C22544A-7EE6-4342-B048-85BDC9FD1C3A}</a:tableStyleId>
              </a:tblPr>
              <a:tblGrid>
                <a:gridCol w="797243"/>
                <a:gridCol w="5374957"/>
              </a:tblGrid>
              <a:tr h="321321">
                <a:tc>
                  <a:txBody>
                    <a:bodyPr/>
                    <a:lstStyle/>
                    <a:p>
                      <a:pPr marL="0" marR="0">
                        <a:lnSpc>
                          <a:spcPct val="107000"/>
                        </a:lnSpc>
                        <a:spcBef>
                          <a:spcPts val="0"/>
                        </a:spcBef>
                        <a:spcAft>
                          <a:spcPts val="600"/>
                        </a:spcAft>
                      </a:pPr>
                      <a:r>
                        <a:rPr lang="en-NZ" sz="1200" b="1" dirty="0">
                          <a:solidFill>
                            <a:srgbClr val="FFFFFF"/>
                          </a:solidFill>
                          <a:effectLst/>
                          <a:latin typeface="Calibri"/>
                          <a:ea typeface="Calibri"/>
                          <a:cs typeface="Times New Roman"/>
                        </a:rPr>
                        <a:t>Score</a:t>
                      </a:r>
                      <a:endParaRPr lang="en-NZ" sz="1200" dirty="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b="1" dirty="0" smtClean="0">
                          <a:solidFill>
                            <a:srgbClr val="FFFFFF"/>
                          </a:solidFill>
                          <a:effectLst/>
                          <a:latin typeface="Calibri"/>
                          <a:ea typeface="Calibri"/>
                          <a:cs typeface="Times New Roman"/>
                        </a:rPr>
                        <a:t>Assessment</a:t>
                      </a:r>
                      <a:endParaRPr lang="en-NZ" sz="1200" dirty="0">
                        <a:effectLst/>
                        <a:latin typeface="Calibri"/>
                        <a:ea typeface="Calibri"/>
                        <a:cs typeface="Times New Roman"/>
                      </a:endParaRPr>
                    </a:p>
                  </a:txBody>
                  <a:tcPr marL="51435" marR="51435" marT="0" marB="0"/>
                </a:tc>
              </a:tr>
              <a:tr h="321321">
                <a:tc>
                  <a:txBody>
                    <a:bodyPr/>
                    <a:lstStyle/>
                    <a:p>
                      <a:pPr marL="0" marR="0">
                        <a:lnSpc>
                          <a:spcPct val="107000"/>
                        </a:lnSpc>
                        <a:spcBef>
                          <a:spcPts val="0"/>
                        </a:spcBef>
                        <a:spcAft>
                          <a:spcPts val="600"/>
                        </a:spcAft>
                      </a:pPr>
                      <a:r>
                        <a:rPr lang="en-NZ" sz="1200" b="1">
                          <a:effectLst/>
                          <a:latin typeface="Calibri"/>
                          <a:ea typeface="Calibri"/>
                          <a:cs typeface="Times New Roman"/>
                        </a:rPr>
                        <a:t>1</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dirty="0">
                          <a:effectLst/>
                          <a:latin typeface="Calibri"/>
                          <a:ea typeface="Calibri"/>
                          <a:cs typeface="Times New Roman"/>
                        </a:rPr>
                        <a:t>Very weak: </a:t>
                      </a:r>
                      <a:r>
                        <a:rPr lang="en-NZ" sz="1200" dirty="0" smtClean="0">
                          <a:effectLst/>
                          <a:latin typeface="Calibri"/>
                          <a:ea typeface="Calibri"/>
                          <a:cs typeface="Times New Roman"/>
                        </a:rPr>
                        <a:t>Not signed or focused</a:t>
                      </a:r>
                      <a:endParaRPr lang="en-NZ" sz="1200" dirty="0">
                        <a:effectLst/>
                        <a:latin typeface="Calibri"/>
                        <a:ea typeface="Calibri"/>
                        <a:cs typeface="Times New Roman"/>
                      </a:endParaRPr>
                    </a:p>
                  </a:txBody>
                  <a:tcPr marL="51435" marR="51435" marT="0" marB="0"/>
                </a:tc>
              </a:tr>
              <a:tr h="321321">
                <a:tc>
                  <a:txBody>
                    <a:bodyPr/>
                    <a:lstStyle/>
                    <a:p>
                      <a:pPr marL="0" marR="0">
                        <a:lnSpc>
                          <a:spcPct val="107000"/>
                        </a:lnSpc>
                        <a:spcBef>
                          <a:spcPts val="0"/>
                        </a:spcBef>
                        <a:spcAft>
                          <a:spcPts val="600"/>
                        </a:spcAft>
                      </a:pPr>
                      <a:r>
                        <a:rPr lang="en-NZ" sz="1200" b="1">
                          <a:effectLst/>
                          <a:latin typeface="Calibri"/>
                          <a:ea typeface="Calibri"/>
                          <a:cs typeface="Times New Roman"/>
                        </a:rPr>
                        <a:t>2</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b="0" dirty="0" smtClean="0">
                          <a:effectLst/>
                          <a:latin typeface="Calibri"/>
                          <a:ea typeface="Calibri"/>
                          <a:cs typeface="Times New Roman"/>
                        </a:rPr>
                        <a:t>Weak: Aware </a:t>
                      </a:r>
                      <a:r>
                        <a:rPr lang="en-NZ" sz="1200" b="0" dirty="0">
                          <a:effectLst/>
                          <a:latin typeface="Calibri"/>
                          <a:ea typeface="Calibri"/>
                          <a:cs typeface="Times New Roman"/>
                        </a:rPr>
                        <a:t>but not actively pursued or widely communicated</a:t>
                      </a:r>
                    </a:p>
                  </a:txBody>
                  <a:tcPr marL="51435" marR="51435" marT="0" marB="0"/>
                </a:tc>
              </a:tr>
              <a:tr h="321321">
                <a:tc>
                  <a:txBody>
                    <a:bodyPr/>
                    <a:lstStyle/>
                    <a:p>
                      <a:pPr marL="0" marR="0">
                        <a:lnSpc>
                          <a:spcPct val="107000"/>
                        </a:lnSpc>
                        <a:spcBef>
                          <a:spcPts val="0"/>
                        </a:spcBef>
                        <a:spcAft>
                          <a:spcPts val="600"/>
                        </a:spcAft>
                      </a:pPr>
                      <a:r>
                        <a:rPr lang="en-NZ" sz="1200" b="1">
                          <a:effectLst/>
                          <a:latin typeface="Calibri"/>
                          <a:ea typeface="Calibri"/>
                          <a:cs typeface="Times New Roman"/>
                        </a:rPr>
                        <a:t>3</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b="0" dirty="0" smtClean="0">
                          <a:effectLst/>
                          <a:latin typeface="Calibri"/>
                          <a:ea typeface="Calibri"/>
                          <a:cs typeface="Times New Roman"/>
                        </a:rPr>
                        <a:t>Moderate: Actively </a:t>
                      </a:r>
                      <a:r>
                        <a:rPr lang="en-NZ" sz="1200" b="0" dirty="0">
                          <a:effectLst/>
                          <a:latin typeface="Calibri"/>
                          <a:ea typeface="Calibri"/>
                          <a:cs typeface="Times New Roman"/>
                        </a:rPr>
                        <a:t>pursued but not communicated  </a:t>
                      </a:r>
                    </a:p>
                  </a:txBody>
                  <a:tcPr marL="51435" marR="51435" marT="0" marB="0"/>
                </a:tc>
              </a:tr>
              <a:tr h="436591">
                <a:tc>
                  <a:txBody>
                    <a:bodyPr/>
                    <a:lstStyle/>
                    <a:p>
                      <a:pPr marL="0" marR="0">
                        <a:lnSpc>
                          <a:spcPct val="107000"/>
                        </a:lnSpc>
                        <a:spcBef>
                          <a:spcPts val="0"/>
                        </a:spcBef>
                        <a:spcAft>
                          <a:spcPts val="600"/>
                        </a:spcAft>
                      </a:pPr>
                      <a:r>
                        <a:rPr lang="en-NZ" sz="1200" b="1">
                          <a:effectLst/>
                          <a:latin typeface="Calibri"/>
                          <a:ea typeface="Calibri"/>
                          <a:cs typeface="Times New Roman"/>
                        </a:rPr>
                        <a:t>4</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b="0" dirty="0" smtClean="0">
                          <a:effectLst/>
                          <a:latin typeface="Calibri"/>
                          <a:ea typeface="Calibri"/>
                          <a:cs typeface="Times New Roman"/>
                        </a:rPr>
                        <a:t>Strong:</a:t>
                      </a:r>
                      <a:r>
                        <a:rPr lang="en-NZ" sz="1200" b="0" baseline="0" dirty="0" smtClean="0">
                          <a:effectLst/>
                          <a:latin typeface="Calibri"/>
                          <a:ea typeface="Calibri"/>
                          <a:cs typeface="Times New Roman"/>
                        </a:rPr>
                        <a:t> S</a:t>
                      </a:r>
                      <a:r>
                        <a:rPr lang="en-NZ" sz="1200" b="0" dirty="0" smtClean="0">
                          <a:effectLst/>
                          <a:latin typeface="Calibri"/>
                          <a:ea typeface="Calibri"/>
                          <a:cs typeface="Times New Roman"/>
                        </a:rPr>
                        <a:t>ome </a:t>
                      </a:r>
                      <a:r>
                        <a:rPr lang="en-NZ" sz="1200" b="0" dirty="0">
                          <a:effectLst/>
                          <a:latin typeface="Calibri"/>
                          <a:ea typeface="Calibri"/>
                          <a:cs typeface="Times New Roman"/>
                        </a:rPr>
                        <a:t>international instruments signed where pragmatic, but no widely-communicated commitment</a:t>
                      </a:r>
                    </a:p>
                  </a:txBody>
                  <a:tcPr marL="51435" marR="51435" marT="0" marB="0"/>
                </a:tc>
              </a:tr>
              <a:tr h="436591">
                <a:tc>
                  <a:txBody>
                    <a:bodyPr/>
                    <a:lstStyle/>
                    <a:p>
                      <a:pPr marL="0" marR="0">
                        <a:lnSpc>
                          <a:spcPct val="107000"/>
                        </a:lnSpc>
                        <a:spcBef>
                          <a:spcPts val="0"/>
                        </a:spcBef>
                        <a:spcAft>
                          <a:spcPts val="600"/>
                        </a:spcAft>
                      </a:pPr>
                      <a:r>
                        <a:rPr lang="en-NZ" sz="1200" b="1">
                          <a:effectLst/>
                          <a:latin typeface="Calibri"/>
                          <a:ea typeface="Calibri"/>
                          <a:cs typeface="Times New Roman"/>
                        </a:rPr>
                        <a:t>5</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b="0" dirty="0" smtClean="0">
                          <a:effectLst/>
                          <a:latin typeface="Calibri"/>
                          <a:ea typeface="Calibri"/>
                          <a:cs typeface="Times New Roman"/>
                        </a:rPr>
                        <a:t>Very strong: Co</a:t>
                      </a:r>
                      <a:r>
                        <a:rPr lang="en-NZ" sz="1200" b="0" dirty="0">
                          <a:effectLst/>
                          <a:latin typeface="Calibri"/>
                          <a:ea typeface="Calibri"/>
                          <a:cs typeface="Times New Roman"/>
                        </a:rPr>
                        <a:t>-ordinated widely communicated process to align and sign up to international B&amp;F integrity protocols, with signing meeting expected timelines.</a:t>
                      </a:r>
                    </a:p>
                  </a:txBody>
                  <a:tcPr marL="51435" marR="51435" marT="0" marB="0"/>
                </a:tc>
              </a:tr>
            </a:tbl>
          </a:graphicData>
        </a:graphic>
      </p:graphicFrame>
      <p:sp>
        <p:nvSpPr>
          <p:cNvPr id="8" name="Title 1"/>
          <p:cNvSpPr txBox="1">
            <a:spLocks/>
          </p:cNvSpPr>
          <p:nvPr/>
        </p:nvSpPr>
        <p:spPr>
          <a:xfrm>
            <a:off x="342900" y="278249"/>
            <a:ext cx="6172200" cy="34554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600" dirty="0" smtClean="0"/>
              <a:t>ASSESSMENT QUESTIONS - POLICY</a:t>
            </a:r>
            <a:endParaRPr lang="en-US" sz="1600" dirty="0"/>
          </a:p>
        </p:txBody>
      </p:sp>
    </p:spTree>
    <p:extLst>
      <p:ext uri="{BB962C8B-B14F-4D97-AF65-F5344CB8AC3E}">
        <p14:creationId xmlns:p14="http://schemas.microsoft.com/office/powerpoint/2010/main" val="39099751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697091"/>
            <a:ext cx="6172200" cy="443788"/>
          </a:xfrm>
        </p:spPr>
        <p:txBody>
          <a:bodyPr>
            <a:noAutofit/>
          </a:bodyPr>
          <a:lstStyle/>
          <a:p>
            <a:pPr algn="l"/>
            <a:r>
              <a:rPr lang="en-US" sz="2000" dirty="0"/>
              <a:t>3</a:t>
            </a:r>
            <a:r>
              <a:rPr lang="en-US" sz="2000" dirty="0" smtClean="0"/>
              <a:t>. </a:t>
            </a:r>
            <a:r>
              <a:rPr lang="en-NZ" sz="2000" dirty="0"/>
              <a:t>National anti-corruption and integrity </a:t>
            </a:r>
            <a:r>
              <a:rPr lang="en-NZ" sz="2000" dirty="0" smtClean="0"/>
              <a:t>policy</a:t>
            </a:r>
            <a:r>
              <a:rPr lang="en-US" sz="2000" dirty="0" smtClean="0"/>
              <a:t>.</a:t>
            </a:r>
            <a:endParaRPr lang="en-US" sz="2000" dirty="0"/>
          </a:p>
        </p:txBody>
      </p:sp>
      <p:sp>
        <p:nvSpPr>
          <p:cNvPr id="3" name="Content Placeholder 2"/>
          <p:cNvSpPr>
            <a:spLocks noGrp="1"/>
          </p:cNvSpPr>
          <p:nvPr>
            <p:ph idx="1"/>
          </p:nvPr>
        </p:nvSpPr>
        <p:spPr>
          <a:xfrm>
            <a:off x="342900" y="1301169"/>
            <a:ext cx="6172200" cy="3277541"/>
          </a:xfrm>
        </p:spPr>
        <p:txBody>
          <a:bodyPr>
            <a:normAutofit/>
          </a:bodyPr>
          <a:lstStyle/>
          <a:p>
            <a:pPr marL="0" lvl="0" indent="0">
              <a:buNone/>
            </a:pPr>
            <a:r>
              <a:rPr lang="en-NZ" sz="1400" dirty="0"/>
              <a:t>To what extent does the country have a widely communicated and actively implemented anti-corruption policy for the financial sector?  </a:t>
            </a:r>
          </a:p>
          <a:p>
            <a:pPr marL="0" indent="0">
              <a:buNone/>
            </a:pPr>
            <a:r>
              <a:rPr lang="en-NZ" sz="1400" dirty="0"/>
              <a:t>Guidance questions: </a:t>
            </a:r>
            <a:endParaRPr lang="en-NZ" sz="1400" dirty="0" smtClean="0"/>
          </a:p>
          <a:p>
            <a:r>
              <a:rPr lang="en-NZ" sz="1200" dirty="0" smtClean="0"/>
              <a:t>Is </a:t>
            </a:r>
            <a:r>
              <a:rPr lang="en-NZ" sz="1200" dirty="0"/>
              <a:t>the number of regulatory agencies in New Zealand charged with supervisory, regulatory and prudential oversight of the New Zealand finance sector so broad that it presents an opportunity for regulatory arbitrage? </a:t>
            </a:r>
            <a:endParaRPr lang="en-NZ" sz="1200" dirty="0" smtClean="0"/>
          </a:p>
          <a:p>
            <a:r>
              <a:rPr lang="en-NZ" sz="1200" dirty="0" smtClean="0"/>
              <a:t>Are </a:t>
            </a:r>
            <a:r>
              <a:rPr lang="en-NZ" sz="1200" dirty="0"/>
              <a:t>there gaps in the regulatory system?</a:t>
            </a:r>
            <a:br>
              <a:rPr lang="en-NZ" sz="1200" dirty="0"/>
            </a:br>
            <a:endParaRPr lang="en-NZ" sz="1200" dirty="0"/>
          </a:p>
          <a:p>
            <a:pPr marL="0" indent="0">
              <a:buNone/>
            </a:pPr>
            <a:endParaRPr lang="en-NZ" sz="1200" dirty="0"/>
          </a:p>
        </p:txBody>
      </p:sp>
      <p:graphicFrame>
        <p:nvGraphicFramePr>
          <p:cNvPr id="7" name="Table 6"/>
          <p:cNvGraphicFramePr>
            <a:graphicFrameLocks noGrp="1"/>
          </p:cNvGraphicFramePr>
          <p:nvPr>
            <p:extLst>
              <p:ext uri="{D42A27DB-BD31-4B8C-83A1-F6EECF244321}">
                <p14:modId xmlns:p14="http://schemas.microsoft.com/office/powerpoint/2010/main" val="283168889"/>
              </p:ext>
            </p:extLst>
          </p:nvPr>
        </p:nvGraphicFramePr>
        <p:xfrm>
          <a:off x="342900" y="6662299"/>
          <a:ext cx="6172200" cy="2228559"/>
        </p:xfrm>
        <a:graphic>
          <a:graphicData uri="http://schemas.openxmlformats.org/drawingml/2006/table">
            <a:tbl>
              <a:tblPr firstRow="1" bandRow="1">
                <a:tableStyleId>{5C22544A-7EE6-4342-B048-85BDC9FD1C3A}</a:tableStyleId>
              </a:tblPr>
              <a:tblGrid>
                <a:gridCol w="797243"/>
                <a:gridCol w="5374957"/>
              </a:tblGrid>
              <a:tr h="321321">
                <a:tc>
                  <a:txBody>
                    <a:bodyPr/>
                    <a:lstStyle/>
                    <a:p>
                      <a:pPr marL="0" marR="0">
                        <a:lnSpc>
                          <a:spcPct val="107000"/>
                        </a:lnSpc>
                        <a:spcBef>
                          <a:spcPts val="0"/>
                        </a:spcBef>
                        <a:spcAft>
                          <a:spcPts val="600"/>
                        </a:spcAft>
                      </a:pPr>
                      <a:r>
                        <a:rPr lang="en-NZ" sz="1200" b="1" dirty="0">
                          <a:solidFill>
                            <a:srgbClr val="FFFFFF"/>
                          </a:solidFill>
                          <a:effectLst/>
                          <a:latin typeface="Calibri"/>
                          <a:ea typeface="Calibri"/>
                          <a:cs typeface="Times New Roman"/>
                        </a:rPr>
                        <a:t>Score</a:t>
                      </a:r>
                      <a:endParaRPr lang="en-NZ" sz="1200" dirty="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b="1" dirty="0" smtClean="0">
                          <a:solidFill>
                            <a:srgbClr val="FFFFFF"/>
                          </a:solidFill>
                          <a:effectLst/>
                          <a:latin typeface="Calibri"/>
                          <a:ea typeface="Calibri"/>
                          <a:cs typeface="Times New Roman"/>
                        </a:rPr>
                        <a:t>Assessment</a:t>
                      </a:r>
                      <a:endParaRPr lang="en-NZ" sz="1200" dirty="0">
                        <a:effectLst/>
                        <a:latin typeface="Calibri"/>
                        <a:ea typeface="Calibri"/>
                        <a:cs typeface="Times New Roman"/>
                      </a:endParaRPr>
                    </a:p>
                  </a:txBody>
                  <a:tcPr marL="51435" marR="51435" marT="0" marB="0"/>
                </a:tc>
              </a:tr>
              <a:tr h="321321">
                <a:tc>
                  <a:txBody>
                    <a:bodyPr/>
                    <a:lstStyle/>
                    <a:p>
                      <a:pPr marL="0" marR="0">
                        <a:lnSpc>
                          <a:spcPct val="107000"/>
                        </a:lnSpc>
                        <a:spcBef>
                          <a:spcPts val="0"/>
                        </a:spcBef>
                        <a:spcAft>
                          <a:spcPts val="600"/>
                        </a:spcAft>
                      </a:pPr>
                      <a:r>
                        <a:rPr lang="en-NZ" sz="1200" b="1">
                          <a:effectLst/>
                          <a:latin typeface="Calibri"/>
                          <a:ea typeface="Calibri"/>
                          <a:cs typeface="Times New Roman"/>
                        </a:rPr>
                        <a:t>1</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b="0" dirty="0" smtClean="0">
                          <a:solidFill>
                            <a:srgbClr val="000000"/>
                          </a:solidFill>
                          <a:effectLst/>
                          <a:latin typeface="Calibri"/>
                          <a:ea typeface="Calibri"/>
                          <a:cs typeface="Times New Roman"/>
                        </a:rPr>
                        <a:t>Very weak: No </a:t>
                      </a:r>
                      <a:r>
                        <a:rPr lang="en-NZ" sz="1200" b="0" dirty="0">
                          <a:solidFill>
                            <a:srgbClr val="000000"/>
                          </a:solidFill>
                          <a:effectLst/>
                          <a:latin typeface="Calibri"/>
                          <a:ea typeface="Calibri"/>
                          <a:cs typeface="Times New Roman"/>
                        </a:rPr>
                        <a:t>specific financial sector anti-corruption policy</a:t>
                      </a:r>
                    </a:p>
                  </a:txBody>
                  <a:tcPr marL="51435" marR="51435" marT="0" marB="0"/>
                </a:tc>
              </a:tr>
              <a:tr h="321321">
                <a:tc>
                  <a:txBody>
                    <a:bodyPr/>
                    <a:lstStyle/>
                    <a:p>
                      <a:pPr marL="0" marR="0">
                        <a:lnSpc>
                          <a:spcPct val="107000"/>
                        </a:lnSpc>
                        <a:spcBef>
                          <a:spcPts val="0"/>
                        </a:spcBef>
                        <a:spcAft>
                          <a:spcPts val="600"/>
                        </a:spcAft>
                      </a:pPr>
                      <a:r>
                        <a:rPr lang="en-NZ" sz="1200" b="1">
                          <a:effectLst/>
                          <a:latin typeface="Calibri"/>
                          <a:ea typeface="Calibri"/>
                          <a:cs typeface="Times New Roman"/>
                        </a:rPr>
                        <a:t>2</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b="0" dirty="0" smtClean="0">
                          <a:effectLst/>
                          <a:latin typeface="Calibri"/>
                          <a:ea typeface="Calibri"/>
                          <a:cs typeface="Times New Roman"/>
                        </a:rPr>
                        <a:t>Weak: Various </a:t>
                      </a:r>
                      <a:r>
                        <a:rPr lang="en-NZ" sz="1200" b="0" dirty="0">
                          <a:effectLst/>
                          <a:latin typeface="Calibri"/>
                          <a:ea typeface="Calibri"/>
                          <a:cs typeface="Times New Roman"/>
                        </a:rPr>
                        <a:t>regulators and controls left to their own priorities and benign influence</a:t>
                      </a:r>
                    </a:p>
                  </a:txBody>
                  <a:tcPr marL="51435" marR="51435" marT="0" marB="0"/>
                </a:tc>
              </a:tr>
              <a:tr h="321321">
                <a:tc>
                  <a:txBody>
                    <a:bodyPr/>
                    <a:lstStyle/>
                    <a:p>
                      <a:pPr marL="0" marR="0">
                        <a:lnSpc>
                          <a:spcPct val="107000"/>
                        </a:lnSpc>
                        <a:spcBef>
                          <a:spcPts val="0"/>
                        </a:spcBef>
                        <a:spcAft>
                          <a:spcPts val="600"/>
                        </a:spcAft>
                      </a:pPr>
                      <a:r>
                        <a:rPr lang="en-NZ" sz="1200" b="1">
                          <a:effectLst/>
                          <a:latin typeface="Calibri"/>
                          <a:ea typeface="Calibri"/>
                          <a:cs typeface="Times New Roman"/>
                        </a:rPr>
                        <a:t>3</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b="0" dirty="0" smtClean="0">
                          <a:effectLst/>
                          <a:latin typeface="Calibri"/>
                          <a:ea typeface="Calibri"/>
                          <a:cs typeface="Times New Roman"/>
                        </a:rPr>
                        <a:t>Moderate: Regulators </a:t>
                      </a:r>
                      <a:r>
                        <a:rPr lang="en-NZ" sz="1200" b="0" dirty="0">
                          <a:effectLst/>
                          <a:latin typeface="Calibri"/>
                          <a:ea typeface="Calibri"/>
                          <a:cs typeface="Times New Roman"/>
                        </a:rPr>
                        <a:t>encouraged by central policy to focus and pursue</a:t>
                      </a:r>
                    </a:p>
                  </a:txBody>
                  <a:tcPr marL="51435" marR="51435" marT="0" marB="0"/>
                </a:tc>
              </a:tr>
              <a:tr h="436591">
                <a:tc>
                  <a:txBody>
                    <a:bodyPr/>
                    <a:lstStyle/>
                    <a:p>
                      <a:pPr marL="0" marR="0">
                        <a:lnSpc>
                          <a:spcPct val="107000"/>
                        </a:lnSpc>
                        <a:spcBef>
                          <a:spcPts val="0"/>
                        </a:spcBef>
                        <a:spcAft>
                          <a:spcPts val="600"/>
                        </a:spcAft>
                      </a:pPr>
                      <a:r>
                        <a:rPr lang="en-NZ" sz="1200" b="1">
                          <a:effectLst/>
                          <a:latin typeface="Calibri"/>
                          <a:ea typeface="Calibri"/>
                          <a:cs typeface="Times New Roman"/>
                        </a:rPr>
                        <a:t>4</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b="0" dirty="0" smtClean="0">
                          <a:effectLst/>
                          <a:latin typeface="Calibri"/>
                          <a:ea typeface="Calibri"/>
                          <a:cs typeface="Times New Roman"/>
                        </a:rPr>
                        <a:t>Strong: Widely </a:t>
                      </a:r>
                      <a:r>
                        <a:rPr lang="en-NZ" sz="1200" b="0" dirty="0">
                          <a:effectLst/>
                          <a:latin typeface="Calibri"/>
                          <a:ea typeface="Calibri"/>
                          <a:cs typeface="Times New Roman"/>
                        </a:rPr>
                        <a:t>communicated policy and scrutiny, and regulators supported by government</a:t>
                      </a:r>
                    </a:p>
                  </a:txBody>
                  <a:tcPr marL="51435" marR="51435" marT="0" marB="0"/>
                </a:tc>
              </a:tr>
              <a:tr h="436591">
                <a:tc>
                  <a:txBody>
                    <a:bodyPr/>
                    <a:lstStyle/>
                    <a:p>
                      <a:pPr marL="0" marR="0">
                        <a:lnSpc>
                          <a:spcPct val="107000"/>
                        </a:lnSpc>
                        <a:spcBef>
                          <a:spcPts val="0"/>
                        </a:spcBef>
                        <a:spcAft>
                          <a:spcPts val="600"/>
                        </a:spcAft>
                      </a:pPr>
                      <a:r>
                        <a:rPr lang="en-NZ" sz="1200" b="1">
                          <a:effectLst/>
                          <a:latin typeface="Calibri"/>
                          <a:ea typeface="Calibri"/>
                          <a:cs typeface="Times New Roman"/>
                        </a:rPr>
                        <a:t>5</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b="0" dirty="0" smtClean="0">
                          <a:effectLst/>
                          <a:latin typeface="Calibri"/>
                          <a:ea typeface="Calibri"/>
                          <a:cs typeface="Times New Roman"/>
                        </a:rPr>
                        <a:t>Very strong: New </a:t>
                      </a:r>
                      <a:r>
                        <a:rPr lang="en-NZ" sz="1200" b="0" dirty="0">
                          <a:effectLst/>
                          <a:latin typeface="Calibri"/>
                          <a:ea typeface="Calibri"/>
                          <a:cs typeface="Times New Roman"/>
                        </a:rPr>
                        <a:t>Zealand policy widely communicated, and regulators co-ordinated and supported to visibly pursue, prosecute and report to country</a:t>
                      </a:r>
                    </a:p>
                  </a:txBody>
                  <a:tcPr marL="51435" marR="51435" marT="0" marB="0"/>
                </a:tc>
              </a:tr>
            </a:tbl>
          </a:graphicData>
        </a:graphic>
      </p:graphicFrame>
      <p:sp>
        <p:nvSpPr>
          <p:cNvPr id="8" name="Title 1"/>
          <p:cNvSpPr txBox="1">
            <a:spLocks/>
          </p:cNvSpPr>
          <p:nvPr/>
        </p:nvSpPr>
        <p:spPr>
          <a:xfrm>
            <a:off x="342900" y="271402"/>
            <a:ext cx="6172200" cy="34554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600" dirty="0" smtClean="0"/>
              <a:t>ASSESSMENT QUESTIONS - POLICY</a:t>
            </a:r>
            <a:endParaRPr lang="en-US" sz="1600" dirty="0"/>
          </a:p>
        </p:txBody>
      </p:sp>
    </p:spTree>
    <p:extLst>
      <p:ext uri="{BB962C8B-B14F-4D97-AF65-F5344CB8AC3E}">
        <p14:creationId xmlns:p14="http://schemas.microsoft.com/office/powerpoint/2010/main" val="39099751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697090"/>
            <a:ext cx="6242050" cy="411499"/>
          </a:xfrm>
        </p:spPr>
        <p:txBody>
          <a:bodyPr>
            <a:noAutofit/>
          </a:bodyPr>
          <a:lstStyle/>
          <a:p>
            <a:pPr algn="l"/>
            <a:r>
              <a:rPr lang="en-US" sz="2000" dirty="0"/>
              <a:t>4</a:t>
            </a:r>
            <a:r>
              <a:rPr lang="en-US" sz="2000" dirty="0" smtClean="0"/>
              <a:t>. Resourcing and oversight of regulatory bodies.</a:t>
            </a:r>
            <a:endParaRPr lang="en-US" sz="2000" dirty="0"/>
          </a:p>
        </p:txBody>
      </p:sp>
      <p:sp>
        <p:nvSpPr>
          <p:cNvPr id="3" name="Content Placeholder 2"/>
          <p:cNvSpPr>
            <a:spLocks noGrp="1"/>
          </p:cNvSpPr>
          <p:nvPr>
            <p:ph idx="1"/>
          </p:nvPr>
        </p:nvSpPr>
        <p:spPr>
          <a:xfrm>
            <a:off x="342900" y="1289414"/>
            <a:ext cx="6172200" cy="2552979"/>
          </a:xfrm>
        </p:spPr>
        <p:txBody>
          <a:bodyPr>
            <a:noAutofit/>
          </a:bodyPr>
          <a:lstStyle/>
          <a:p>
            <a:pPr marL="0" indent="0">
              <a:buNone/>
            </a:pPr>
            <a:r>
              <a:rPr lang="en-NZ" sz="1400" dirty="0"/>
              <a:t>To what extent are the policies, </a:t>
            </a:r>
            <a:r>
              <a:rPr lang="en-NZ" sz="1400" dirty="0" smtClean="0"/>
              <a:t>administration, </a:t>
            </a:r>
            <a:r>
              <a:rPr lang="en-NZ" sz="1400" dirty="0"/>
              <a:t>and budgets of the regulatory bodies (for example, RBNZ, FMA, Commerce Commission, Department of Internal Affairs, and the Banking Ombudsman) adequately resourced to effectively achieve their mandate and subject to an independent oversight?</a:t>
            </a:r>
            <a:r>
              <a:rPr lang="en-NZ" sz="1400" dirty="0" smtClean="0">
                <a:effectLst/>
              </a:rPr>
              <a:t> </a:t>
            </a:r>
            <a:r>
              <a:rPr lang="en-NZ" sz="1400" dirty="0"/>
              <a:t> </a:t>
            </a:r>
          </a:p>
          <a:p>
            <a:pPr marL="0" indent="0">
              <a:buNone/>
            </a:pPr>
            <a:endParaRPr lang="en-NZ" sz="1200" dirty="0"/>
          </a:p>
        </p:txBody>
      </p:sp>
      <p:graphicFrame>
        <p:nvGraphicFramePr>
          <p:cNvPr id="6" name="Table 5"/>
          <p:cNvGraphicFramePr>
            <a:graphicFrameLocks noGrp="1"/>
          </p:cNvGraphicFramePr>
          <p:nvPr>
            <p:extLst>
              <p:ext uri="{D42A27DB-BD31-4B8C-83A1-F6EECF244321}">
                <p14:modId xmlns:p14="http://schemas.microsoft.com/office/powerpoint/2010/main" val="406663935"/>
              </p:ext>
            </p:extLst>
          </p:nvPr>
        </p:nvGraphicFramePr>
        <p:xfrm>
          <a:off x="342900" y="6662299"/>
          <a:ext cx="6172200" cy="2126434"/>
        </p:xfrm>
        <a:graphic>
          <a:graphicData uri="http://schemas.openxmlformats.org/drawingml/2006/table">
            <a:tbl>
              <a:tblPr firstRow="1" bandRow="1">
                <a:tableStyleId>{5C22544A-7EE6-4342-B048-85BDC9FD1C3A}</a:tableStyleId>
              </a:tblPr>
              <a:tblGrid>
                <a:gridCol w="797243"/>
                <a:gridCol w="5374957"/>
              </a:tblGrid>
              <a:tr h="321321">
                <a:tc>
                  <a:txBody>
                    <a:bodyPr/>
                    <a:lstStyle/>
                    <a:p>
                      <a:pPr marL="0" marR="0">
                        <a:lnSpc>
                          <a:spcPct val="107000"/>
                        </a:lnSpc>
                        <a:spcBef>
                          <a:spcPts val="0"/>
                        </a:spcBef>
                        <a:spcAft>
                          <a:spcPts val="600"/>
                        </a:spcAft>
                      </a:pPr>
                      <a:r>
                        <a:rPr lang="en-NZ" sz="1200" b="1" dirty="0">
                          <a:solidFill>
                            <a:srgbClr val="FFFFFF"/>
                          </a:solidFill>
                          <a:effectLst/>
                          <a:latin typeface="Calibri"/>
                          <a:ea typeface="Calibri"/>
                          <a:cs typeface="Times New Roman"/>
                        </a:rPr>
                        <a:t>Score</a:t>
                      </a:r>
                      <a:endParaRPr lang="en-NZ" sz="1200" dirty="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b="1" dirty="0" smtClean="0">
                          <a:solidFill>
                            <a:srgbClr val="FFFFFF"/>
                          </a:solidFill>
                          <a:effectLst/>
                          <a:latin typeface="Calibri"/>
                          <a:ea typeface="Calibri"/>
                          <a:cs typeface="Times New Roman"/>
                        </a:rPr>
                        <a:t>Assessment</a:t>
                      </a:r>
                      <a:endParaRPr lang="en-NZ" sz="1200" dirty="0">
                        <a:effectLst/>
                        <a:latin typeface="Calibri"/>
                        <a:ea typeface="Calibri"/>
                        <a:cs typeface="Times New Roman"/>
                      </a:endParaRPr>
                    </a:p>
                  </a:txBody>
                  <a:tcPr marL="51435" marR="51435" marT="0" marB="0"/>
                </a:tc>
              </a:tr>
              <a:tr h="321321">
                <a:tc>
                  <a:txBody>
                    <a:bodyPr/>
                    <a:lstStyle/>
                    <a:p>
                      <a:pPr marL="0" marR="0">
                        <a:lnSpc>
                          <a:spcPct val="107000"/>
                        </a:lnSpc>
                        <a:spcBef>
                          <a:spcPts val="0"/>
                        </a:spcBef>
                        <a:spcAft>
                          <a:spcPts val="600"/>
                        </a:spcAft>
                      </a:pPr>
                      <a:r>
                        <a:rPr lang="en-NZ" sz="1200" b="1">
                          <a:effectLst/>
                          <a:latin typeface="Calibri"/>
                          <a:ea typeface="Calibri"/>
                          <a:cs typeface="Times New Roman"/>
                        </a:rPr>
                        <a:t>1</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b="0" dirty="0" smtClean="0">
                          <a:solidFill>
                            <a:srgbClr val="000000"/>
                          </a:solidFill>
                          <a:effectLst/>
                          <a:latin typeface="Calibri"/>
                          <a:ea typeface="Calibri"/>
                          <a:cs typeface="Times New Roman"/>
                        </a:rPr>
                        <a:t>Very weak: Very </a:t>
                      </a:r>
                      <a:r>
                        <a:rPr lang="en-NZ" sz="1200" b="0" dirty="0">
                          <a:solidFill>
                            <a:srgbClr val="000000"/>
                          </a:solidFill>
                          <a:effectLst/>
                          <a:latin typeface="Calibri"/>
                          <a:ea typeface="Calibri"/>
                          <a:cs typeface="Times New Roman"/>
                        </a:rPr>
                        <a:t>weak oversight and under-resourcing across regulatory bodies</a:t>
                      </a:r>
                    </a:p>
                  </a:txBody>
                  <a:tcPr marL="51435" marR="51435" marT="0" marB="0"/>
                </a:tc>
              </a:tr>
              <a:tr h="321321">
                <a:tc>
                  <a:txBody>
                    <a:bodyPr/>
                    <a:lstStyle/>
                    <a:p>
                      <a:pPr marL="0" marR="0">
                        <a:lnSpc>
                          <a:spcPct val="107000"/>
                        </a:lnSpc>
                        <a:spcBef>
                          <a:spcPts val="0"/>
                        </a:spcBef>
                        <a:spcAft>
                          <a:spcPts val="600"/>
                        </a:spcAft>
                      </a:pPr>
                      <a:r>
                        <a:rPr lang="en-NZ" sz="1200" b="1">
                          <a:effectLst/>
                          <a:latin typeface="Calibri"/>
                          <a:ea typeface="Calibri"/>
                          <a:cs typeface="Times New Roman"/>
                        </a:rPr>
                        <a:t>2</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b="0" dirty="0" smtClean="0">
                          <a:effectLst/>
                          <a:latin typeface="Calibri"/>
                          <a:ea typeface="Calibri"/>
                          <a:cs typeface="Times New Roman"/>
                        </a:rPr>
                        <a:t>Weak: Weak </a:t>
                      </a:r>
                      <a:r>
                        <a:rPr lang="en-NZ" sz="1200" b="0" dirty="0">
                          <a:effectLst/>
                          <a:latin typeface="Calibri"/>
                          <a:ea typeface="Calibri"/>
                          <a:cs typeface="Times New Roman"/>
                        </a:rPr>
                        <a:t>oversight and some under-resourcing across regulatory bodies</a:t>
                      </a:r>
                    </a:p>
                  </a:txBody>
                  <a:tcPr marL="51435" marR="51435" marT="0" marB="0"/>
                </a:tc>
              </a:tr>
              <a:tr h="321321">
                <a:tc>
                  <a:txBody>
                    <a:bodyPr/>
                    <a:lstStyle/>
                    <a:p>
                      <a:pPr marL="0" marR="0">
                        <a:lnSpc>
                          <a:spcPct val="107000"/>
                        </a:lnSpc>
                        <a:spcBef>
                          <a:spcPts val="0"/>
                        </a:spcBef>
                        <a:spcAft>
                          <a:spcPts val="600"/>
                        </a:spcAft>
                      </a:pPr>
                      <a:r>
                        <a:rPr lang="en-NZ" sz="1200" b="1">
                          <a:effectLst/>
                          <a:latin typeface="Calibri"/>
                          <a:ea typeface="Calibri"/>
                          <a:cs typeface="Times New Roman"/>
                        </a:rPr>
                        <a:t>3</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b="0" dirty="0" smtClean="0">
                          <a:effectLst/>
                          <a:latin typeface="Calibri"/>
                          <a:ea typeface="Calibri"/>
                          <a:cs typeface="Times New Roman"/>
                        </a:rPr>
                        <a:t>Moderate: Moderate </a:t>
                      </a:r>
                      <a:r>
                        <a:rPr lang="en-NZ" sz="1200" b="0" dirty="0">
                          <a:effectLst/>
                          <a:latin typeface="Calibri"/>
                          <a:ea typeface="Calibri"/>
                          <a:cs typeface="Times New Roman"/>
                        </a:rPr>
                        <a:t>oversight and resourcing across regulatory bodies; some challenges, but most bodies are roughly adequately resourced</a:t>
                      </a:r>
                    </a:p>
                  </a:txBody>
                  <a:tcPr marL="51435" marR="51435" marT="0" marB="0"/>
                </a:tc>
              </a:tr>
              <a:tr h="334466">
                <a:tc>
                  <a:txBody>
                    <a:bodyPr/>
                    <a:lstStyle/>
                    <a:p>
                      <a:pPr marL="0" marR="0">
                        <a:lnSpc>
                          <a:spcPct val="107000"/>
                        </a:lnSpc>
                        <a:spcBef>
                          <a:spcPts val="0"/>
                        </a:spcBef>
                        <a:spcAft>
                          <a:spcPts val="600"/>
                        </a:spcAft>
                      </a:pPr>
                      <a:r>
                        <a:rPr lang="en-NZ" sz="1200" b="1">
                          <a:effectLst/>
                          <a:latin typeface="Calibri"/>
                          <a:ea typeface="Calibri"/>
                          <a:cs typeface="Times New Roman"/>
                        </a:rPr>
                        <a:t>4</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b="0" dirty="0" smtClean="0">
                          <a:effectLst/>
                          <a:latin typeface="Calibri"/>
                          <a:ea typeface="Calibri"/>
                          <a:cs typeface="Times New Roman"/>
                        </a:rPr>
                        <a:t>Strong: Good </a:t>
                      </a:r>
                      <a:r>
                        <a:rPr lang="en-NZ" sz="1200" b="0" dirty="0">
                          <a:effectLst/>
                          <a:latin typeface="Calibri"/>
                          <a:ea typeface="Calibri"/>
                          <a:cs typeface="Times New Roman"/>
                        </a:rPr>
                        <a:t>oversight and generally good resourcing across regulatory bodies</a:t>
                      </a:r>
                    </a:p>
                  </a:txBody>
                  <a:tcPr marL="51435" marR="51435" marT="0" marB="0"/>
                </a:tc>
              </a:tr>
              <a:tr h="436591">
                <a:tc>
                  <a:txBody>
                    <a:bodyPr/>
                    <a:lstStyle/>
                    <a:p>
                      <a:pPr marL="0" marR="0">
                        <a:lnSpc>
                          <a:spcPct val="107000"/>
                        </a:lnSpc>
                        <a:spcBef>
                          <a:spcPts val="0"/>
                        </a:spcBef>
                        <a:spcAft>
                          <a:spcPts val="600"/>
                        </a:spcAft>
                      </a:pPr>
                      <a:r>
                        <a:rPr lang="en-NZ" sz="1200" b="1">
                          <a:effectLst/>
                          <a:latin typeface="Calibri"/>
                          <a:ea typeface="Calibri"/>
                          <a:cs typeface="Times New Roman"/>
                        </a:rPr>
                        <a:t>5</a:t>
                      </a:r>
                      <a:endParaRPr lang="en-NZ" sz="1200">
                        <a:effectLst/>
                        <a:latin typeface="Calibri"/>
                        <a:ea typeface="Calibri"/>
                        <a:cs typeface="Times New Roman"/>
                      </a:endParaRPr>
                    </a:p>
                  </a:txBody>
                  <a:tcPr marL="51435" marR="51435" marT="0" marB="0"/>
                </a:tc>
                <a:tc>
                  <a:txBody>
                    <a:bodyPr/>
                    <a:lstStyle/>
                    <a:p>
                      <a:pPr marL="0" marR="0">
                        <a:lnSpc>
                          <a:spcPct val="107000"/>
                        </a:lnSpc>
                        <a:spcBef>
                          <a:spcPts val="0"/>
                        </a:spcBef>
                        <a:spcAft>
                          <a:spcPts val="600"/>
                        </a:spcAft>
                      </a:pPr>
                      <a:r>
                        <a:rPr lang="en-NZ" sz="1200" b="0" dirty="0">
                          <a:effectLst/>
                          <a:latin typeface="Calibri"/>
                          <a:ea typeface="Calibri"/>
                          <a:cs typeface="Times New Roman"/>
                        </a:rPr>
                        <a:t>Very </a:t>
                      </a:r>
                      <a:r>
                        <a:rPr lang="en-NZ" sz="1200" b="0" dirty="0" smtClean="0">
                          <a:effectLst/>
                          <a:latin typeface="Calibri"/>
                          <a:ea typeface="Calibri"/>
                          <a:cs typeface="Times New Roman"/>
                        </a:rPr>
                        <a:t>strong: Very good </a:t>
                      </a:r>
                      <a:r>
                        <a:rPr lang="en-NZ" sz="1200" b="0" dirty="0">
                          <a:effectLst/>
                          <a:latin typeface="Calibri"/>
                          <a:ea typeface="Calibri"/>
                          <a:cs typeface="Times New Roman"/>
                        </a:rPr>
                        <a:t>oversight and resourcing across regulatory bodies focused on working with the sector to realise the opportunities of a strong financial system</a:t>
                      </a:r>
                    </a:p>
                  </a:txBody>
                  <a:tcPr marL="51435" marR="51435" marT="0" marB="0"/>
                </a:tc>
              </a:tr>
            </a:tbl>
          </a:graphicData>
        </a:graphic>
      </p:graphicFrame>
      <p:sp>
        <p:nvSpPr>
          <p:cNvPr id="7" name="Title 1"/>
          <p:cNvSpPr txBox="1">
            <a:spLocks/>
          </p:cNvSpPr>
          <p:nvPr/>
        </p:nvSpPr>
        <p:spPr>
          <a:xfrm>
            <a:off x="342900" y="281147"/>
            <a:ext cx="6172200" cy="34554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600" dirty="0" smtClean="0"/>
              <a:t>ASSESSMENT QUESTIONS - POLICY</a:t>
            </a:r>
            <a:endParaRPr lang="en-US" sz="1600" dirty="0"/>
          </a:p>
        </p:txBody>
      </p:sp>
      <p:sp>
        <p:nvSpPr>
          <p:cNvPr id="8" name="TextBox 7"/>
          <p:cNvSpPr txBox="1"/>
          <p:nvPr/>
        </p:nvSpPr>
        <p:spPr>
          <a:xfrm>
            <a:off x="2948752" y="3185849"/>
            <a:ext cx="3433036" cy="2462212"/>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NZ" sz="1100" dirty="0"/>
              <a:t>We should also include questions for the regulators on:</a:t>
            </a:r>
          </a:p>
          <a:p>
            <a:r>
              <a:rPr lang="en-NZ" sz="1100" dirty="0"/>
              <a:t> </a:t>
            </a:r>
          </a:p>
          <a:p>
            <a:pPr lvl="0"/>
            <a:r>
              <a:rPr lang="en-NZ" sz="1100" dirty="0"/>
              <a:t> The extent of on-site examinations of financial institutions to assess their compliance with AML/CFT requirements and to assess their risk culture and risk management policies and practices.</a:t>
            </a:r>
          </a:p>
          <a:p>
            <a:pPr lvl="0"/>
            <a:r>
              <a:rPr lang="en-NZ" sz="1100" dirty="0"/>
              <a:t> The extent to which regulatory practice in relation to AML/CFT is being applied consistently by the RBNZ, FMA and DIA or whether inconsistencies are a problem (eg for regulatory arbitrage).</a:t>
            </a:r>
          </a:p>
          <a:p>
            <a:pPr lvl="0"/>
            <a:r>
              <a:rPr lang="en-NZ" sz="1100" dirty="0"/>
              <a:t> What measures are taken by regulators to ensure enforcement of compliance with AML/CFT requirements?</a:t>
            </a:r>
          </a:p>
          <a:p>
            <a:endParaRPr lang="en-US" sz="1100" dirty="0"/>
          </a:p>
        </p:txBody>
      </p:sp>
    </p:spTree>
    <p:extLst>
      <p:ext uri="{BB962C8B-B14F-4D97-AF65-F5344CB8AC3E}">
        <p14:creationId xmlns:p14="http://schemas.microsoft.com/office/powerpoint/2010/main" val="39099751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874681"/>
            <a:ext cx="6172200" cy="485867"/>
          </a:xfrm>
        </p:spPr>
        <p:txBody>
          <a:bodyPr>
            <a:noAutofit/>
          </a:bodyPr>
          <a:lstStyle/>
          <a:p>
            <a:r>
              <a:rPr lang="en-US" sz="2000" dirty="0" smtClean="0"/>
              <a:t>Survey questions for financial </a:t>
            </a:r>
            <a:r>
              <a:rPr lang="en-US" sz="2000" dirty="0" err="1" smtClean="0"/>
              <a:t>organisations</a:t>
            </a:r>
            <a:endParaRPr lang="en-US" sz="2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246850384"/>
              </p:ext>
            </p:extLst>
          </p:nvPr>
        </p:nvGraphicFramePr>
        <p:xfrm>
          <a:off x="342900" y="2494844"/>
          <a:ext cx="6172200" cy="4188496"/>
        </p:xfrm>
        <a:graphic>
          <a:graphicData uri="http://schemas.openxmlformats.org/drawingml/2006/table">
            <a:tbl>
              <a:tblPr firstRow="1" bandRow="1">
                <a:tableStyleId>{69012ECD-51FC-41F1-AA8D-1B2483CD663E}</a:tableStyleId>
              </a:tblPr>
              <a:tblGrid>
                <a:gridCol w="717550"/>
                <a:gridCol w="5454650"/>
              </a:tblGrid>
              <a:tr h="535658">
                <a:tc>
                  <a:txBody>
                    <a:bodyPr/>
                    <a:lstStyle/>
                    <a:p>
                      <a:pPr marL="0" marR="0">
                        <a:lnSpc>
                          <a:spcPct val="107000"/>
                        </a:lnSpc>
                        <a:spcBef>
                          <a:spcPts val="600"/>
                        </a:spcBef>
                        <a:spcAft>
                          <a:spcPts val="600"/>
                        </a:spcAft>
                      </a:pPr>
                      <a:r>
                        <a:rPr lang="en-NZ" sz="1400">
                          <a:effectLst/>
                        </a:rPr>
                        <a:t> </a:t>
                      </a:r>
                      <a:endParaRPr lang="en-NZ" sz="1400">
                        <a:effectLst/>
                        <a:latin typeface="Calibri"/>
                        <a:ea typeface="Calibri"/>
                        <a:cs typeface="Times New Roman"/>
                      </a:endParaRPr>
                    </a:p>
                  </a:txBody>
                  <a:tcPr marL="51435" marR="51435" marT="0" marB="0"/>
                </a:tc>
                <a:tc>
                  <a:txBody>
                    <a:bodyPr/>
                    <a:lstStyle/>
                    <a:p>
                      <a:pPr marL="0" marR="0">
                        <a:lnSpc>
                          <a:spcPct val="107000"/>
                        </a:lnSpc>
                        <a:spcBef>
                          <a:spcPts val="600"/>
                        </a:spcBef>
                        <a:spcAft>
                          <a:spcPts val="600"/>
                        </a:spcAft>
                      </a:pPr>
                      <a:r>
                        <a:rPr lang="en-NZ" sz="1400" dirty="0" smtClean="0">
                          <a:effectLst/>
                        </a:rPr>
                        <a:t>QUESTIONS</a:t>
                      </a:r>
                      <a:endParaRPr lang="en-NZ" sz="1400" dirty="0">
                        <a:effectLst/>
                        <a:latin typeface="Calibri"/>
                        <a:ea typeface="Calibri"/>
                        <a:cs typeface="Times New Roman"/>
                      </a:endParaRPr>
                    </a:p>
                  </a:txBody>
                  <a:tcPr marL="51435" marR="51435" marT="0" marB="0"/>
                </a:tc>
              </a:tr>
              <a:tr h="1146454">
                <a:tc>
                  <a:txBody>
                    <a:bodyPr/>
                    <a:lstStyle/>
                    <a:p>
                      <a:pPr marL="0" marR="0">
                        <a:lnSpc>
                          <a:spcPct val="107000"/>
                        </a:lnSpc>
                        <a:spcBef>
                          <a:spcPts val="600"/>
                        </a:spcBef>
                        <a:spcAft>
                          <a:spcPts val="600"/>
                        </a:spcAft>
                      </a:pPr>
                      <a:r>
                        <a:rPr lang="en-NZ" sz="1400">
                          <a:effectLst/>
                        </a:rPr>
                        <a:t>SQ1</a:t>
                      </a:r>
                      <a:endParaRPr lang="en-NZ" sz="1400">
                        <a:effectLst/>
                        <a:latin typeface="Calibri"/>
                        <a:ea typeface="Calibri"/>
                        <a:cs typeface="Times New Roman"/>
                      </a:endParaRPr>
                    </a:p>
                  </a:txBody>
                  <a:tcPr marL="51435" marR="51435" marT="0" marB="0"/>
                </a:tc>
                <a:tc>
                  <a:txBody>
                    <a:bodyPr/>
                    <a:lstStyle/>
                    <a:p>
                      <a:pPr marL="0" marR="0" algn="just">
                        <a:lnSpc>
                          <a:spcPct val="107000"/>
                        </a:lnSpc>
                        <a:spcBef>
                          <a:spcPts val="600"/>
                        </a:spcBef>
                        <a:spcAft>
                          <a:spcPts val="0"/>
                        </a:spcAft>
                      </a:pPr>
                      <a:r>
                        <a:rPr lang="en-NZ" sz="1400" dirty="0">
                          <a:effectLst/>
                        </a:rPr>
                        <a:t>Coordination with national economic policy: how well are anti-corruption initiatives aligned with pro-business and pro-trade policy initiatives? Have policy initiatives linked up the New Zealand Story to cover the role the financial system plays in growing the economy and how a strong integrity system will make a difference?</a:t>
                      </a:r>
                    </a:p>
                    <a:p>
                      <a:pPr marL="0" marR="0" algn="just">
                        <a:lnSpc>
                          <a:spcPct val="107000"/>
                        </a:lnSpc>
                        <a:spcBef>
                          <a:spcPts val="600"/>
                        </a:spcBef>
                        <a:spcAft>
                          <a:spcPts val="0"/>
                        </a:spcAft>
                      </a:pPr>
                      <a:r>
                        <a:rPr lang="en-NZ" sz="1400" dirty="0">
                          <a:effectLst/>
                        </a:rPr>
                        <a:t> </a:t>
                      </a:r>
                      <a:endParaRPr lang="en-NZ" sz="1400" b="0" i="0" dirty="0">
                        <a:effectLst/>
                        <a:latin typeface="Calibri"/>
                        <a:ea typeface="Calibri"/>
                        <a:cs typeface="Times New Roman"/>
                      </a:endParaRPr>
                    </a:p>
                  </a:txBody>
                  <a:tcPr marL="51435" marR="51435" marT="0" marB="0"/>
                </a:tc>
              </a:tr>
              <a:tr h="887358">
                <a:tc>
                  <a:txBody>
                    <a:bodyPr/>
                    <a:lstStyle/>
                    <a:p>
                      <a:pPr marL="0" marR="0">
                        <a:lnSpc>
                          <a:spcPct val="107000"/>
                        </a:lnSpc>
                        <a:spcBef>
                          <a:spcPts val="600"/>
                        </a:spcBef>
                        <a:spcAft>
                          <a:spcPts val="600"/>
                        </a:spcAft>
                      </a:pPr>
                      <a:r>
                        <a:rPr lang="en-NZ" sz="1400">
                          <a:effectLst/>
                        </a:rPr>
                        <a:t>SQ2</a:t>
                      </a:r>
                      <a:endParaRPr lang="en-NZ" sz="1400">
                        <a:effectLst/>
                        <a:latin typeface="Calibri"/>
                        <a:ea typeface="Calibri"/>
                        <a:cs typeface="Times New Roman"/>
                      </a:endParaRPr>
                    </a:p>
                  </a:txBody>
                  <a:tcPr marL="51435" marR="51435" marT="0" marB="0"/>
                </a:tc>
                <a:tc>
                  <a:txBody>
                    <a:bodyPr/>
                    <a:lstStyle/>
                    <a:p>
                      <a:pPr marL="0" marR="0" algn="just">
                        <a:lnSpc>
                          <a:spcPct val="107000"/>
                        </a:lnSpc>
                        <a:spcBef>
                          <a:spcPts val="600"/>
                        </a:spcBef>
                        <a:spcAft>
                          <a:spcPts val="0"/>
                        </a:spcAft>
                      </a:pPr>
                      <a:r>
                        <a:rPr lang="en-NZ" sz="1400">
                          <a:effectLst/>
                        </a:rPr>
                        <a:t>Effective anti-corruption institutions: Are there independent, well-resourced, and effective agencies within the financial sector tasked with building integrity, preventing and countering corruption?</a:t>
                      </a:r>
                    </a:p>
                    <a:p>
                      <a:pPr marL="0" marR="0">
                        <a:lnSpc>
                          <a:spcPct val="107000"/>
                        </a:lnSpc>
                        <a:spcBef>
                          <a:spcPts val="600"/>
                        </a:spcBef>
                        <a:spcAft>
                          <a:spcPts val="600"/>
                        </a:spcAft>
                      </a:pPr>
                      <a:r>
                        <a:rPr lang="en-NZ" sz="1400">
                          <a:effectLst/>
                        </a:rPr>
                        <a:t> </a:t>
                      </a:r>
                      <a:endParaRPr lang="en-NZ" sz="1400" b="0" i="0">
                        <a:effectLst/>
                        <a:latin typeface="Calibri"/>
                        <a:ea typeface="Calibri"/>
                        <a:cs typeface="Times New Roman"/>
                      </a:endParaRPr>
                    </a:p>
                  </a:txBody>
                  <a:tcPr marL="51435" marR="51435" marT="0" marB="0"/>
                </a:tc>
              </a:tr>
              <a:tr h="1146454">
                <a:tc>
                  <a:txBody>
                    <a:bodyPr/>
                    <a:lstStyle/>
                    <a:p>
                      <a:pPr marL="0" marR="0">
                        <a:lnSpc>
                          <a:spcPct val="107000"/>
                        </a:lnSpc>
                        <a:spcBef>
                          <a:spcPts val="600"/>
                        </a:spcBef>
                        <a:spcAft>
                          <a:spcPts val="600"/>
                        </a:spcAft>
                      </a:pPr>
                      <a:r>
                        <a:rPr lang="en-NZ" sz="1400">
                          <a:effectLst/>
                        </a:rPr>
                        <a:t>SQ3</a:t>
                      </a:r>
                      <a:endParaRPr lang="en-NZ" sz="1400">
                        <a:effectLst/>
                        <a:latin typeface="Calibri"/>
                        <a:ea typeface="Calibri"/>
                        <a:cs typeface="Times New Roman"/>
                      </a:endParaRPr>
                    </a:p>
                  </a:txBody>
                  <a:tcPr marL="51435" marR="51435" marT="0" marB="0"/>
                </a:tc>
                <a:tc>
                  <a:txBody>
                    <a:bodyPr/>
                    <a:lstStyle/>
                    <a:p>
                      <a:pPr marL="0" marR="0" algn="just">
                        <a:lnSpc>
                          <a:spcPct val="107000"/>
                        </a:lnSpc>
                        <a:spcBef>
                          <a:spcPts val="600"/>
                        </a:spcBef>
                        <a:spcAft>
                          <a:spcPts val="0"/>
                        </a:spcAft>
                      </a:pPr>
                      <a:r>
                        <a:rPr lang="en-NZ" sz="1400" dirty="0">
                          <a:effectLst/>
                        </a:rPr>
                        <a:t>CSO involvement: Are financial institutions required to have a policy, or evidence, of openness towards civil society organisations (CSOs) when dealing with issues of corruption? If no, is there an opportunity for CSO involvement in general government anti-corruption initiatives?</a:t>
                      </a:r>
                    </a:p>
                    <a:p>
                      <a:pPr marL="0" marR="0">
                        <a:lnSpc>
                          <a:spcPct val="107000"/>
                        </a:lnSpc>
                        <a:spcBef>
                          <a:spcPts val="600"/>
                        </a:spcBef>
                        <a:spcAft>
                          <a:spcPts val="600"/>
                        </a:spcAft>
                      </a:pPr>
                      <a:r>
                        <a:rPr lang="en-NZ" sz="1400" dirty="0">
                          <a:effectLst/>
                        </a:rPr>
                        <a:t> </a:t>
                      </a:r>
                      <a:endParaRPr lang="en-NZ" sz="1400" b="0" i="0" dirty="0">
                        <a:effectLst/>
                        <a:latin typeface="Calibri"/>
                        <a:ea typeface="Calibri"/>
                        <a:cs typeface="Times New Roman"/>
                      </a:endParaRPr>
                    </a:p>
                  </a:txBody>
                  <a:tcPr marL="51435" marR="51435" marT="0" marB="0"/>
                </a:tc>
              </a:tr>
            </a:tbl>
          </a:graphicData>
        </a:graphic>
      </p:graphicFrame>
      <p:sp>
        <p:nvSpPr>
          <p:cNvPr id="5" name="Title 1"/>
          <p:cNvSpPr txBox="1">
            <a:spLocks/>
          </p:cNvSpPr>
          <p:nvPr/>
        </p:nvSpPr>
        <p:spPr>
          <a:xfrm>
            <a:off x="342900" y="187033"/>
            <a:ext cx="6172200" cy="42803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Autofit/>
          </a:bodyPr>
          <a:lstStyle>
            <a:lvl1pPr algn="ctr" defTabSz="4572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2000" dirty="0" smtClean="0"/>
              <a:t>SURVEY QUESTIONS - POLICY</a:t>
            </a:r>
            <a:endParaRPr lang="en-US" sz="2000" dirty="0"/>
          </a:p>
        </p:txBody>
      </p:sp>
    </p:spTree>
    <p:extLst>
      <p:ext uri="{BB962C8B-B14F-4D97-AF65-F5344CB8AC3E}">
        <p14:creationId xmlns:p14="http://schemas.microsoft.com/office/powerpoint/2010/main" val="281616821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4891</TotalTime>
  <Words>11291</Words>
  <Application>Microsoft Office PowerPoint</Application>
  <PresentationFormat>A4 Paper (210x297 mm)</PresentationFormat>
  <Paragraphs>938</Paragraphs>
  <Slides>55</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55</vt:i4>
      </vt:variant>
    </vt:vector>
  </HeadingPairs>
  <TitlesOfParts>
    <vt:vector size="57" baseType="lpstr">
      <vt:lpstr>Office Theme</vt:lpstr>
      <vt:lpstr>Document</vt:lpstr>
      <vt:lpstr>PowerPoint Presentation</vt:lpstr>
      <vt:lpstr>Consultation process</vt:lpstr>
      <vt:lpstr>FOREWORD</vt:lpstr>
      <vt:lpstr>Part 2: Draft questions</vt:lpstr>
      <vt:lpstr>PowerPoint Presentation</vt:lpstr>
      <vt:lpstr>2. Alignment with international protocols.</vt:lpstr>
      <vt:lpstr>3. National anti-corruption and integrity policy.</vt:lpstr>
      <vt:lpstr>4. Resourcing and oversight of regulatory bodies.</vt:lpstr>
      <vt:lpstr>Survey questions for financial organisations</vt:lpstr>
      <vt:lpstr>5. Tone at the top.</vt:lpstr>
      <vt:lpstr>6. Transparent auditing of income sources.</vt:lpstr>
      <vt:lpstr>7. Transparency of regulatory bodies’ budgets.</vt:lpstr>
      <vt:lpstr>8. Policies for responsible investment.</vt:lpstr>
      <vt:lpstr>Additional points to consider - Governance</vt:lpstr>
      <vt:lpstr>Survey questions for financial organisations</vt:lpstr>
      <vt:lpstr>9. Quality of scrutiny.</vt:lpstr>
      <vt:lpstr>10. Asset disposal.</vt:lpstr>
      <vt:lpstr>11. Regulation of financial institutions.</vt:lpstr>
      <vt:lpstr>12. Paying tax.</vt:lpstr>
      <vt:lpstr>Survey questions for financial organisations</vt:lpstr>
      <vt:lpstr>13. Public communication about the state of the financial system.</vt:lpstr>
      <vt:lpstr>14. Corporate social responsibility.</vt:lpstr>
      <vt:lpstr>15. Public debate on integrity of the financial system.</vt:lpstr>
      <vt:lpstr>16. Public debate on bribery and corruption.</vt:lpstr>
      <vt:lpstr>Survey questions for financial organisations</vt:lpstr>
      <vt:lpstr>17. Organisational culture.</vt:lpstr>
      <vt:lpstr>18. Auditing the risk culture.</vt:lpstr>
      <vt:lpstr>19. Incentives for anti-corruption and integrity-promoting behaviours.</vt:lpstr>
      <vt:lpstr>20. Merit-based appointments and promotions.</vt:lpstr>
      <vt:lpstr>Survey questions for financial organisations</vt:lpstr>
      <vt:lpstr>21. “Know your customers”.</vt:lpstr>
      <vt:lpstr>21. “Know your customers”.</vt:lpstr>
      <vt:lpstr>22. Trusted regulatory bodies.</vt:lpstr>
      <vt:lpstr>23. Respectful treatment.</vt:lpstr>
      <vt:lpstr>24. Featuring integrity in promotional materials.</vt:lpstr>
      <vt:lpstr>Survey questions for financial organisations</vt:lpstr>
      <vt:lpstr>25. Expectations on operational managers.</vt:lpstr>
      <vt:lpstr>25. Expectations on operational managers.</vt:lpstr>
      <vt:lpstr>26. Tracking the risk of corruption and value of integrity systems.</vt:lpstr>
      <vt:lpstr>27. Private contractors in operational roles.</vt:lpstr>
      <vt:lpstr>28. The New Zealand Story: helping build the national reputation</vt:lpstr>
      <vt:lpstr>28. The New Zealand Story: helping build the national reputation</vt:lpstr>
      <vt:lpstr>Survey questions for financial organisations</vt:lpstr>
      <vt:lpstr>29. Trusted regulatory bodies.</vt:lpstr>
      <vt:lpstr>30. Responding to international monitoring.</vt:lpstr>
      <vt:lpstr>31. Demonstrating the benefits to New Zealand of financial system integrity</vt:lpstr>
      <vt:lpstr>32. Transparent resourcing of financial oversight.</vt:lpstr>
      <vt:lpstr>Survey questions for financial organisations</vt:lpstr>
      <vt:lpstr>33. Procurement regulation.</vt:lpstr>
      <vt:lpstr>34. Investment sources.</vt:lpstr>
      <vt:lpstr>35. Procurement staff training.</vt:lpstr>
      <vt:lpstr>36. Procurement contract follow up detail.</vt:lpstr>
      <vt:lpstr>Survey questions for financial organisations</vt:lpstr>
      <vt:lpstr>36. Procurement contract follow up detail.</vt:lpstr>
      <vt:lpstr>Survey questions for financial organisations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questions</dc:title>
  <dc:creator>Nuran Cinlar</dc:creator>
  <cp:lastModifiedBy>Suzanne</cp:lastModifiedBy>
  <cp:revision>45</cp:revision>
  <dcterms:created xsi:type="dcterms:W3CDTF">2016-12-15T22:07:39Z</dcterms:created>
  <dcterms:modified xsi:type="dcterms:W3CDTF">2016-12-20T23:30:32Z</dcterms:modified>
</cp:coreProperties>
</file>